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1"/>
  </p:notesMasterIdLst>
  <p:sldIdLst>
    <p:sldId id="351" r:id="rId2"/>
    <p:sldId id="462" r:id="rId3"/>
    <p:sldId id="269" r:id="rId4"/>
    <p:sldId id="522" r:id="rId5"/>
    <p:sldId id="587" r:id="rId6"/>
    <p:sldId id="517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518" r:id="rId17"/>
    <p:sldId id="387" r:id="rId18"/>
    <p:sldId id="388" r:id="rId19"/>
    <p:sldId id="479" r:id="rId20"/>
    <p:sldId id="413" r:id="rId21"/>
    <p:sldId id="414" r:id="rId22"/>
    <p:sldId id="520" r:id="rId23"/>
    <p:sldId id="434" r:id="rId24"/>
    <p:sldId id="435" r:id="rId25"/>
    <p:sldId id="441" r:id="rId26"/>
    <p:sldId id="588" r:id="rId27"/>
    <p:sldId id="442" r:id="rId28"/>
    <p:sldId id="444" r:id="rId29"/>
    <p:sldId id="445" r:id="rId30"/>
    <p:sldId id="512" r:id="rId31"/>
    <p:sldId id="451" r:id="rId32"/>
    <p:sldId id="470" r:id="rId33"/>
    <p:sldId id="428" r:id="rId34"/>
    <p:sldId id="429" r:id="rId35"/>
    <p:sldId id="589" r:id="rId36"/>
    <p:sldId id="595" r:id="rId37"/>
    <p:sldId id="596" r:id="rId38"/>
    <p:sldId id="597" r:id="rId39"/>
    <p:sldId id="432" r:id="rId40"/>
    <p:sldId id="604" r:id="rId41"/>
    <p:sldId id="605" r:id="rId42"/>
    <p:sldId id="606" r:id="rId43"/>
    <p:sldId id="603" r:id="rId44"/>
    <p:sldId id="497" r:id="rId45"/>
    <p:sldId id="601" r:id="rId46"/>
    <p:sldId id="454" r:id="rId47"/>
    <p:sldId id="602" r:id="rId48"/>
    <p:sldId id="469" r:id="rId49"/>
    <p:sldId id="480" r:id="rId50"/>
    <p:sldId id="487" r:id="rId51"/>
    <p:sldId id="491" r:id="rId52"/>
    <p:sldId id="560" r:id="rId53"/>
    <p:sldId id="561" r:id="rId54"/>
    <p:sldId id="562" r:id="rId55"/>
    <p:sldId id="563" r:id="rId56"/>
    <p:sldId id="310" r:id="rId57"/>
    <p:sldId id="311" r:id="rId58"/>
    <p:sldId id="313" r:id="rId59"/>
    <p:sldId id="316" r:id="rId6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9933"/>
    <a:srgbClr val="996633"/>
    <a:srgbClr val="CC9900"/>
    <a:srgbClr val="993300"/>
    <a:srgbClr val="CC6600"/>
    <a:srgbClr val="CC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97" autoAdjust="0"/>
  </p:normalViewPr>
  <p:slideViewPr>
    <p:cSldViewPr>
      <p:cViewPr varScale="1">
        <p:scale>
          <a:sx n="94" d="100"/>
          <a:sy n="94" d="100"/>
        </p:scale>
        <p:origin x="6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62D6F9C-E8DC-4C79-9BF7-5284C8D1E6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6C71DB1-991E-4696-ADDB-83B91EA576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5313ADF-FF1D-44B5-B5A0-DE3E09CE146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4EAFD7F-4369-4097-85CA-DA7C8DE0F012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/>
              <a:t>单击此处编辑母版文本样式</a:t>
            </a:r>
          </a:p>
          <a:p>
            <a:pPr lvl="1"/>
            <a:r>
              <a:rPr lang="zh-CN" altLang="zh-CN" noProof="0"/>
              <a:t>第二级</a:t>
            </a:r>
          </a:p>
          <a:p>
            <a:pPr lvl="2"/>
            <a:r>
              <a:rPr lang="zh-CN" altLang="zh-CN" noProof="0"/>
              <a:t>第三级</a:t>
            </a:r>
          </a:p>
          <a:p>
            <a:pPr lvl="3"/>
            <a:r>
              <a:rPr lang="zh-CN" altLang="zh-CN" noProof="0"/>
              <a:t>第四级</a:t>
            </a:r>
          </a:p>
          <a:p>
            <a:pPr lvl="4"/>
            <a:r>
              <a:rPr lang="zh-CN" altLang="zh-CN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B76E27C-6BDF-4CA2-91F4-4B6363E870D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B8DFC45-8ED4-4EBC-A916-443EF89A9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D8FE78-7795-4886-9150-9F168425E3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988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每个像素的越高阶比特位，对该像素的灰度值贡献越大。</a:t>
            </a:r>
            <a:endParaRPr lang="en-US" altLang="zh-CN"/>
          </a:p>
          <a:p>
            <a:r>
              <a:rPr lang="zh-CN" altLang="en-US"/>
              <a:t>（类比</a:t>
            </a:r>
            <a:r>
              <a:rPr lang="en-US" altLang="zh-CN"/>
              <a:t>10</a:t>
            </a:r>
            <a:r>
              <a:rPr lang="zh-CN" altLang="en-US"/>
              <a:t>进制数的各位，越高位对应</a:t>
            </a:r>
            <a:r>
              <a:rPr lang="en-US" altLang="zh-CN"/>
              <a:t>10</a:t>
            </a:r>
            <a:r>
              <a:rPr lang="zh-CN" altLang="en-US"/>
              <a:t>的指数越大）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352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799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单调递增：若</a:t>
                </a:r>
                <a:r>
                  <a:rPr lang="en-US" altLang="zh-CN"/>
                  <a:t>r1 &gt; r2</a:t>
                </a:r>
                <a:r>
                  <a:rPr lang="zh-CN" altLang="en-US"/>
                  <a:t>，则</a:t>
                </a:r>
                <a:r>
                  <a:rPr lang="en-US" altLang="zh-CN" i="0"/>
                  <a:t>T</a:t>
                </a:r>
                <a:r>
                  <a:rPr lang="en-US" altLang="zh-CN" sz="1200" i="0"/>
                  <a:t>(r1) </a:t>
                </a:r>
                <a:r>
                  <a:rPr lang="en-US" altLang="zh-CN"/>
                  <a:t>&gt;= </a:t>
                </a:r>
                <a:r>
                  <a:rPr lang="en-US" altLang="zh-CN" i="0"/>
                  <a:t>T</a:t>
                </a:r>
                <a:r>
                  <a:rPr lang="en-US" altLang="zh-CN" sz="1200" i="0"/>
                  <a:t>(r2) </a:t>
                </a:r>
              </a:p>
              <a:p>
                <a:r>
                  <a:rPr lang="zh-CN" altLang="en-US"/>
                  <a:t>严格递增：把上面的</a:t>
                </a:r>
                <a:r>
                  <a:rPr lang="en-US" altLang="zh-CN"/>
                  <a:t>&gt;=</a:t>
                </a:r>
                <a:r>
                  <a:rPr lang="zh-CN" altLang="en-US"/>
                  <a:t>改为</a:t>
                </a:r>
                <a:r>
                  <a:rPr lang="en-US" altLang="zh-CN"/>
                  <a:t>&gt;</a:t>
                </a:r>
              </a:p>
              <a:p>
                <a:endParaRPr lang="en-US" altLang="zh-CN"/>
              </a:p>
              <a:p>
                <a:r>
                  <a:rPr lang="zh-CN" altLang="en-US"/>
                  <a:t>注：经过上述</a:t>
                </a:r>
                <a:r>
                  <a:rPr lang="en-US" altLang="zh-CN"/>
                  <a:t>T(r)</a:t>
                </a:r>
                <a:r>
                  <a:rPr lang="zh-CN" altLang="en-US"/>
                  <a:t>变换后的归一化直方图自然满足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altLang="zh-CN" sz="1200"/>
                              <m:t> </m:t>
                            </m:r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𝑀𝑁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zh-CN" altLang="en-US"/>
                  <a:t>，因为</a:t>
                </a:r>
                <a:r>
                  <a:rPr lang="en-US" altLang="zh-CN"/>
                  <a:t>T(r)</a:t>
                </a:r>
                <a:r>
                  <a:rPr lang="zh-CN" altLang="en-US"/>
                  <a:t>只是把从</a:t>
                </a:r>
                <a:r>
                  <a:rPr lang="en-US" altLang="zh-CN"/>
                  <a:t>r</a:t>
                </a:r>
                <a:r>
                  <a:rPr lang="zh-CN" altLang="en-US"/>
                  <a:t>变为</a:t>
                </a:r>
                <a:r>
                  <a:rPr lang="en-US" altLang="zh-CN"/>
                  <a:t>s</a:t>
                </a:r>
                <a:r>
                  <a:rPr lang="zh-CN" altLang="en-US"/>
                  <a:t>，而没有改变每个灰度</a:t>
                </a:r>
                <a:r>
                  <a:rPr lang="en-US" altLang="zh-CN"/>
                  <a:t>r</a:t>
                </a:r>
                <a:r>
                  <a:rPr lang="zh-CN" altLang="en-US"/>
                  <a:t>的个数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单调递增：若</a:t>
                </a:r>
                <a:r>
                  <a:rPr lang="en-US" altLang="zh-CN"/>
                  <a:t>r1 &gt; r2</a:t>
                </a:r>
                <a:r>
                  <a:rPr lang="zh-CN" altLang="en-US"/>
                  <a:t>，则</a:t>
                </a:r>
                <a:r>
                  <a:rPr lang="en-US" altLang="zh-CN" i="0"/>
                  <a:t>T</a:t>
                </a:r>
                <a:r>
                  <a:rPr lang="en-US" altLang="zh-CN" sz="1200" i="0"/>
                  <a:t>(r1) </a:t>
                </a:r>
                <a:r>
                  <a:rPr lang="en-US" altLang="zh-CN"/>
                  <a:t>&gt;= </a:t>
                </a:r>
                <a:r>
                  <a:rPr lang="en-US" altLang="zh-CN" i="0"/>
                  <a:t>T</a:t>
                </a:r>
                <a:r>
                  <a:rPr lang="en-US" altLang="zh-CN" sz="1200" i="0"/>
                  <a:t>(r2) </a:t>
                </a:r>
              </a:p>
              <a:p>
                <a:r>
                  <a:rPr lang="zh-CN" altLang="en-US"/>
                  <a:t>严格递增：把上面的</a:t>
                </a:r>
                <a:r>
                  <a:rPr lang="en-US" altLang="zh-CN"/>
                  <a:t>&gt;=</a:t>
                </a:r>
                <a:r>
                  <a:rPr lang="zh-CN" altLang="en-US"/>
                  <a:t>改为</a:t>
                </a:r>
                <a:r>
                  <a:rPr lang="en-US" altLang="zh-CN"/>
                  <a:t>&gt;</a:t>
                </a:r>
              </a:p>
              <a:p>
                <a:endParaRPr lang="en-US" altLang="zh-CN"/>
              </a:p>
              <a:p>
                <a:r>
                  <a:rPr lang="zh-CN" altLang="en-US"/>
                  <a:t>注：经过上述</a:t>
                </a:r>
                <a:r>
                  <a:rPr lang="en-US" altLang="zh-CN"/>
                  <a:t>T(r)</a:t>
                </a:r>
                <a:r>
                  <a:rPr lang="zh-CN" altLang="en-US"/>
                  <a:t>变换后的归一化直方图自然满足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∑_𝑘▒〖[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𝑝(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_𝑘 )=𝑛_𝑘/𝑛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"</a:t>
                </a:r>
                <a:r>
                  <a:rPr lang="en-US" altLang="zh-CN" sz="1200" i="0"/>
                  <a:t>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" =𝑛_𝑘/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𝑀𝑁]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=1〗</a:t>
                </a:r>
                <a:r>
                  <a:rPr lang="zh-CN" altLang="en-US"/>
                  <a:t>，因为</a:t>
                </a:r>
                <a:r>
                  <a:rPr lang="en-US" altLang="zh-CN"/>
                  <a:t>T(r)</a:t>
                </a:r>
                <a:r>
                  <a:rPr lang="zh-CN" altLang="en-US"/>
                  <a:t>只是把从</a:t>
                </a:r>
                <a:r>
                  <a:rPr lang="en-US" altLang="zh-CN"/>
                  <a:t>r</a:t>
                </a:r>
                <a:r>
                  <a:rPr lang="zh-CN" altLang="en-US"/>
                  <a:t>变为</a:t>
                </a:r>
                <a:r>
                  <a:rPr lang="en-US" altLang="zh-CN"/>
                  <a:t>s</a:t>
                </a:r>
                <a:r>
                  <a:rPr lang="zh-CN" altLang="en-US"/>
                  <a:t>，而没有改变每个灰度</a:t>
                </a:r>
                <a:r>
                  <a:rPr lang="en-US" altLang="zh-CN"/>
                  <a:t>r</a:t>
                </a:r>
                <a:r>
                  <a:rPr lang="zh-CN" altLang="en-US"/>
                  <a:t>的个数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4321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62616D5E-67B3-41C4-9D97-AB167EDF1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78A7803-A9B5-4822-B617-6C8FF3280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Ps = Pr |dr/ds| </a:t>
            </a:r>
            <a:r>
              <a:rPr lang="zh-CN" altLang="en-US"/>
              <a:t>的证明：</a:t>
            </a:r>
            <a:endParaRPr lang="en-US" altLang="zh-CN"/>
          </a:p>
          <a:p>
            <a:pPr eaLnBrk="1" hangingPunct="1"/>
            <a:r>
              <a:rPr lang="en-US" altLang="zh-CN"/>
              <a:t>https://blog.csdn.net/bingfeiqiji/article/details/81908948</a:t>
            </a:r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E3750C32-28D6-4CD2-97DC-E36FF3D08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31D43CD-4632-45A0-B619-FFEFE8A75721}" type="slidenum">
              <a:rPr lang="zh-CN" altLang="zh-CN">
                <a:latin typeface="Arial" panose="020B0604020202020204" pitchFamily="34" charset="0"/>
              </a:rPr>
              <a:pPr algn="r"/>
              <a:t>25</a:t>
            </a:fld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62616D5E-67B3-41C4-9D97-AB167EDF1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78A7803-A9B5-4822-B617-6C8FF3280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易证：</a:t>
            </a:r>
            <a:r>
              <a:rPr lang="en-US" altLang="zh-CN"/>
              <a:t>T(r)</a:t>
            </a:r>
            <a:r>
              <a:rPr lang="zh-CN" altLang="en-US"/>
              <a:t>满足条件</a:t>
            </a:r>
            <a:r>
              <a:rPr lang="en-US" altLang="zh-CN"/>
              <a:t>(a)(b)</a:t>
            </a:r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E3750C32-28D6-4CD2-97DC-E36FF3D08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31D43CD-4632-45A0-B619-FFEFE8A75721}" type="slidenum">
              <a:rPr lang="zh-CN" altLang="zh-CN">
                <a:latin typeface="Arial" panose="020B0604020202020204" pitchFamily="34" charset="0"/>
              </a:rPr>
              <a:pPr algn="r"/>
              <a:t>26</a:t>
            </a:fld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2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CDF</a:t>
            </a:r>
            <a:r>
              <a:rPr lang="zh-CN" altLang="en-US"/>
              <a:t>：累积分布函数</a:t>
            </a:r>
            <a:r>
              <a:rPr lang="en-US" altLang="zh-CN"/>
              <a:t>F(x)</a:t>
            </a:r>
            <a:r>
              <a:rPr lang="zh-CN" altLang="en-US"/>
              <a:t>的缩写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3529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</a:t>
            </a:r>
            <a:r>
              <a:rPr lang="zh-CN" altLang="en-US"/>
              <a:t>不完全服从均匀分布的原因：</a:t>
            </a:r>
            <a:r>
              <a:rPr lang="en-US" altLang="zh-CN"/>
              <a:t>1. </a:t>
            </a:r>
            <a:r>
              <a:rPr lang="zh-CN" altLang="en-US"/>
              <a:t>离散化 </a:t>
            </a:r>
            <a:r>
              <a:rPr lang="en-US" altLang="zh-CN"/>
              <a:t>2. </a:t>
            </a:r>
            <a:r>
              <a:rPr lang="zh-CN" altLang="en-US"/>
              <a:t>不允许造出新的灰度级</a:t>
            </a:r>
            <a:endParaRPr lang="en-US" altLang="zh-CN"/>
          </a:p>
          <a:p>
            <a:r>
              <a:rPr lang="zh-CN" altLang="en-US"/>
              <a:t>参考：</a:t>
            </a:r>
            <a:endParaRPr lang="en-US" altLang="zh-CN"/>
          </a:p>
          <a:p>
            <a:r>
              <a:rPr lang="en-US" altLang="zh-CN"/>
              <a:t>https://blog.csdn.net/sinat_35907936/article/details/103758074</a:t>
            </a:r>
          </a:p>
          <a:p>
            <a:r>
              <a:rPr lang="en-US" altLang="zh-CN"/>
              <a:t>https://www.cnblogs.com/wxl845235800/p/7429223.html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5454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注：</a:t>
            </a:r>
            <a:r>
              <a:rPr lang="zh-CN" altLang="en-US" sz="1200">
                <a:latin typeface="宋体" panose="02010600030101010101" pitchFamily="2" charset="-122"/>
              </a:rPr>
              <a:t>反变换后的值 </a:t>
            </a:r>
            <a:r>
              <a:rPr lang="zh-CN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很容易求，不需要计算反函数</a:t>
            </a:r>
            <a:r>
              <a:rPr lang="zh-CN" altLang="zh-CN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，只需把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(z,s)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值对存储起来以供查找即可。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7524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7675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1022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域：即微积分中定义域的意思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空域，即空间域，指的就是图像平面本身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频率域，是指图像分解后的各种波形的频率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280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7439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5328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图</a:t>
            </a:r>
            <a:r>
              <a:rPr lang="en-US" altLang="zh-CN"/>
              <a:t>b</a:t>
            </a:r>
            <a:r>
              <a:rPr lang="zh-CN" altLang="en-US"/>
              <a:t>中的曲线</a:t>
            </a:r>
            <a:r>
              <a:rPr lang="en-US" altLang="zh-CN"/>
              <a:t>(1)</a:t>
            </a:r>
            <a:r>
              <a:rPr lang="zh-CN" altLang="en-US"/>
              <a:t>：</a:t>
            </a:r>
            <a:r>
              <a:rPr lang="en-US" altLang="zh-CN"/>
              <a:t>G(z)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图</a:t>
            </a:r>
            <a:r>
              <a:rPr lang="en-US" altLang="zh-CN"/>
              <a:t>b</a:t>
            </a:r>
            <a:r>
              <a:rPr lang="zh-CN" altLang="en-US"/>
              <a:t>中的曲线</a:t>
            </a:r>
            <a:r>
              <a:rPr lang="en-US" altLang="zh-CN"/>
              <a:t>(2)</a:t>
            </a:r>
            <a:r>
              <a:rPr lang="zh-CN" altLang="en-US"/>
              <a:t>：</a:t>
            </a:r>
            <a:r>
              <a:rPr lang="en-US" altLang="zh-CN"/>
              <a:t>G</a:t>
            </a:r>
            <a:r>
              <a:rPr lang="en-US" altLang="zh-CN" baseline="30000"/>
              <a:t>-1</a:t>
            </a:r>
            <a:r>
              <a:rPr lang="en-US" altLang="zh-CN"/>
              <a:t>(z)</a:t>
            </a:r>
            <a:r>
              <a:rPr lang="zh-CN" altLang="en-US"/>
              <a:t>。效果类似于幂律变换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641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3506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注：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此处不区分</a:t>
            </a:r>
            <a:r>
              <a:rPr lang="en-US" altLang="zh-CN"/>
              <a:t>p(r)</a:t>
            </a:r>
            <a:r>
              <a:rPr lang="zh-CN" altLang="en-US"/>
              <a:t>是连续的概率密度函数，还是离散的直方图，因为可以根据上下文得知</a:t>
            </a:r>
            <a:endParaRPr lang="en-US" altLang="zh-CN"/>
          </a:p>
          <a:p>
            <a:r>
              <a:rPr lang="en-US" altLang="zh-CN"/>
              <a:t>2. n-th moment</a:t>
            </a:r>
            <a:r>
              <a:rPr lang="zh-CN" altLang="en-US"/>
              <a:t>是</a:t>
            </a:r>
            <a:r>
              <a:rPr lang="en-US" altLang="zh-CN"/>
              <a:t>《</a:t>
            </a:r>
            <a:r>
              <a:rPr lang="zh-CN" altLang="en-US"/>
              <a:t>随机过程</a:t>
            </a:r>
            <a:r>
              <a:rPr lang="en-US" altLang="zh-CN"/>
              <a:t>》</a:t>
            </a:r>
            <a:r>
              <a:rPr lang="zh-CN" altLang="en-US"/>
              <a:t>的术语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1921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420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3344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0742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右下图中每个像素的意义：代表原始图像在每个像素</a:t>
            </a:r>
            <a:r>
              <a:rPr lang="en-US" altLang="zh-CN"/>
              <a:t>(x,y)</a:t>
            </a:r>
            <a:r>
              <a:rPr lang="zh-CN" altLang="en-US"/>
              <a:t>处乘以的系数值，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表示原像素值不变，</a:t>
            </a:r>
            <a:r>
              <a:rPr lang="en-US" altLang="zh-CN"/>
              <a:t>E</a:t>
            </a:r>
            <a:r>
              <a:rPr lang="zh-CN" altLang="en-US"/>
              <a:t>表示该原素值需要乘以</a:t>
            </a:r>
            <a:r>
              <a:rPr lang="en-US" altLang="zh-CN"/>
              <a:t>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05740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左侧：图</a:t>
            </a:r>
            <a:r>
              <a:rPr lang="en-US" altLang="zh-CN"/>
              <a:t>a</a:t>
            </a:r>
            <a:r>
              <a:rPr lang="zh-CN" altLang="en-US"/>
              <a:t>为原始图像，图</a:t>
            </a:r>
            <a:r>
              <a:rPr lang="en-US" altLang="zh-CN"/>
              <a:t>b-f</a:t>
            </a:r>
            <a:r>
              <a:rPr lang="zh-CN" altLang="en-US"/>
              <a:t>分别为原始图像</a:t>
            </a:r>
            <a:r>
              <a:rPr lang="en-US" altLang="zh-CN"/>
              <a:t>+K</a:t>
            </a:r>
            <a:r>
              <a:rPr lang="zh-CN" altLang="en-US"/>
              <a:t>个噪声图像（</a:t>
            </a:r>
            <a:r>
              <a:rPr lang="en-US" altLang="zh-CN"/>
              <a:t>K</a:t>
            </a:r>
            <a:r>
              <a:rPr lang="zh-CN" altLang="en-US"/>
              <a:t>从</a:t>
            </a:r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128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右侧：图</a:t>
            </a:r>
            <a:r>
              <a:rPr lang="en-US" altLang="zh-CN"/>
              <a:t>b-f</a:t>
            </a:r>
            <a:r>
              <a:rPr lang="zh-CN" altLang="en-US"/>
              <a:t>与图</a:t>
            </a:r>
            <a:r>
              <a:rPr lang="en-US" altLang="zh-CN"/>
              <a:t>a</a:t>
            </a:r>
            <a:r>
              <a:rPr lang="zh-CN" altLang="en-US"/>
              <a:t>的各像素差值，以及相应的直方图（可以看到，图</a:t>
            </a:r>
            <a:r>
              <a:rPr lang="en-US" altLang="zh-CN"/>
              <a:t>f-a</a:t>
            </a:r>
            <a:r>
              <a:rPr lang="zh-CN" altLang="en-US"/>
              <a:t>值基本都是黑色，也就是无差别，即实现了图像去噪）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2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operator</a:t>
            </a:r>
            <a:r>
              <a:rPr lang="zh-CN" altLang="en-US"/>
              <a:t>（算子）：为什么不直接叫做函数（</a:t>
            </a:r>
            <a:r>
              <a:rPr lang="en-US" altLang="zh-CN"/>
              <a:t>function</a:t>
            </a:r>
            <a:r>
              <a:rPr lang="zh-CN" altLang="en-US"/>
              <a:t>）呢？</a:t>
            </a:r>
            <a:endParaRPr lang="en-US" altLang="zh-CN"/>
          </a:p>
          <a:p>
            <a:r>
              <a:rPr lang="zh-CN" altLang="en-US"/>
              <a:t>因为其定义域不是数域，而是函数，参见</a:t>
            </a:r>
            <a:r>
              <a:rPr lang="en-US" altLang="zh-CN"/>
              <a:t>《</a:t>
            </a:r>
            <a:r>
              <a:rPr lang="zh-CN" altLang="en-US"/>
              <a:t>泛函分析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297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两个灰度变换函数的图例：</a:t>
            </a:r>
            <a:endParaRPr lang="en-US" altLang="zh-CN"/>
          </a:p>
          <a:p>
            <a:r>
              <a:rPr lang="zh-CN" altLang="en-US"/>
              <a:t>左侧图：压缩与拉伸变换</a:t>
            </a:r>
            <a:endParaRPr lang="en-US" altLang="zh-CN"/>
          </a:p>
          <a:p>
            <a:r>
              <a:rPr lang="zh-CN" altLang="en-US"/>
              <a:t>右侧图：变换为黑白图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568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对数和</a:t>
            </a:r>
            <a:r>
              <a:rPr lang="zh-CN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幂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律</a:t>
            </a:r>
            <a:r>
              <a:rPr lang="zh-CN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变换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中的系数</a:t>
            </a:r>
            <a:r>
              <a:rPr lang="en-US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：是为了在</a:t>
            </a:r>
            <a:r>
              <a:rPr lang="en-US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s=L-1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时，等号成立</a:t>
            </a:r>
            <a:endParaRPr lang="en-US" altLang="zh-CN">
              <a:solidFill>
                <a:srgbClr val="3333FF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/>
              <a:t>（</a:t>
            </a:r>
            <a:r>
              <a:rPr lang="en-US" altLang="zh-CN"/>
              <a:t>s</a:t>
            </a:r>
            <a:r>
              <a:rPr lang="zh-CN" altLang="en-US"/>
              <a:t>和</a:t>
            </a:r>
            <a:r>
              <a:rPr lang="en-US" altLang="zh-CN"/>
              <a:t>r</a:t>
            </a:r>
            <a:r>
              <a:rPr lang="zh-CN" altLang="en-US"/>
              <a:t>都等于</a:t>
            </a:r>
            <a:r>
              <a:rPr lang="en-US" altLang="zh-CN"/>
              <a:t>0</a:t>
            </a:r>
            <a:r>
              <a:rPr lang="zh-CN" altLang="en-US"/>
              <a:t>时，等号自然成立）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211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类似于相机胶卷底片的原理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148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对数变换的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609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7183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</a:t>
            </a:r>
            <a:r>
              <a:rPr lang="en-US" altLang="zh-CN"/>
              <a:t>a</a:t>
            </a:r>
            <a:r>
              <a:rPr lang="zh-CN" altLang="en-US"/>
              <a:t>：对比度拉伸的一般曲线</a:t>
            </a:r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c</a:t>
            </a:r>
            <a:r>
              <a:rPr lang="zh-CN" altLang="en-US"/>
              <a:t>：按照蓝色箭头拉伸后的效果，灰度从</a:t>
            </a:r>
            <a:r>
              <a:rPr lang="en-US" altLang="zh-CN"/>
              <a:t>(r_min, r_max)</a:t>
            </a:r>
            <a:r>
              <a:rPr lang="zh-CN" altLang="en-US"/>
              <a:t>拉伸到</a:t>
            </a:r>
            <a:r>
              <a:rPr lang="en-US" altLang="zh-CN"/>
              <a:t>(0, L-1)</a:t>
            </a:r>
            <a:r>
              <a:rPr lang="zh-CN" altLang="en-US"/>
              <a:t>，对比度提高</a:t>
            </a:r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d</a:t>
            </a:r>
            <a:r>
              <a:rPr lang="zh-CN" altLang="en-US"/>
              <a:t>：在图</a:t>
            </a:r>
            <a:r>
              <a:rPr lang="en-US" altLang="zh-CN"/>
              <a:t>c</a:t>
            </a:r>
            <a:r>
              <a:rPr lang="zh-CN" altLang="en-US"/>
              <a:t>的基础上，是</a:t>
            </a:r>
            <a:r>
              <a:rPr lang="en-US" altLang="zh-CN"/>
              <a:t>r1=r2</a:t>
            </a:r>
            <a:r>
              <a:rPr lang="zh-CN" altLang="en-US"/>
              <a:t>，变为二值图像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713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6A3E8B9C-7BA5-47E4-A7B7-DEB0F456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0 w 1000"/>
              <a:gd name="T3" fmla="*/ 0 h 1000"/>
              <a:gd name="T4" fmla="*/ 0 w 1000"/>
              <a:gd name="T5" fmla="*/ 0 h 1000"/>
              <a:gd name="T6" fmla="*/ 0 w 1000"/>
              <a:gd name="T7" fmla="*/ 0 h 1000"/>
              <a:gd name="T8" fmla="*/ 0 w 1000"/>
              <a:gd name="T9" fmla="*/ 0 h 1000"/>
              <a:gd name="T10" fmla="*/ 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 cmpd="sng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358C01EA-ED2A-4867-983F-1F3A6DE366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pPr lvl="0"/>
            <a:r>
              <a:rPr lang="zh-CN" altLang="zh-CN" noProof="0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1E94C6C-B9F1-4579-B1FB-21624A7168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zh-CN" altLang="zh-CN" noProof="0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B20F9-AB3C-4519-BAAF-5B5BE34A10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FE07-C165-4F54-AF66-CAF1F9543D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04899-856E-47B5-B204-47F53EA7DD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2E1E0D-83AD-4783-B70C-66D1E846880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28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E6740-DCF2-48AC-94F5-10E1F047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FFCD28-6225-4D00-905C-4D2226583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DA4F8B-7048-44D8-99FD-4126C5AB34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F0C382-3F68-4A7D-A513-E80E971E35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90461C3-2658-42B3-ACD7-8FB0604DE9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4F602-7DCB-49DE-9236-EAE507B9206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90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F6887C-BC7A-4C99-A050-6937C6E52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1B6B73-491B-4C46-AA5C-B8C83059E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0241AB-1FF2-4F29-AF2E-D1A882CCE0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605F830-8F77-429B-AEFA-BA733761C9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79D8770-5430-4726-9A4E-B77B3D5F5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2202-5E8A-4DCC-9DD5-4B6524B456D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7366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B3B85-3F1F-4BBB-8A0A-F5B0ADCD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EC96D4-CD45-4D54-936E-5AFEF9041A2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30C4-0FA8-4CC4-9A1D-D9DC82E8C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F6EEA8-617C-4241-B32A-05E39869A9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FE3BC61-3C33-434C-9F83-B461F2FF6F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E21DE05-C6C6-486C-833F-94FA9DDA0E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1EF6A-D2C3-4007-9EF1-22E87E4C1D3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711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CE254-DDE5-477C-9D01-A8DB5473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2AD3C-39DB-41CF-B70C-D25211A5D9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86B0E9-B21A-450D-8DD5-DC8AD576701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6935D9-4F32-4E91-98FA-BEF3F578896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E448F2-8DDC-4816-8F5B-96171E3C6F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10D2BA8-4FC2-41B6-A249-8D963F61D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17FA87D-783F-432A-BEE8-7DDA25AAB8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5DA6D-154B-4336-AB24-06D9B89B8A5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777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C9BF1-31B0-42C5-9863-CFE5B100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F3199-C539-405D-9723-8BA35A02B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841236-A580-4545-8824-228F63B0520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DECA16-76A6-4577-9B23-CC12D4BA64F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54EFCD-E295-440B-8CDE-451AF3C748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7AA8E05-182E-43EB-97A4-DE8DB4FBDB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64D5674-2BE9-44AB-AB8F-602295C0CC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744F-0ADE-4C95-B6B4-878EE0D322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359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19DB-7E6E-403D-B0BE-CA675217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B1060-CC4A-497E-BFCF-869A7F15E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2F8721-5128-4191-83C0-DD1F54AD6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178DCC9-766A-4AEB-9144-E410A4EE4F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4A4A6B6-2F6E-4CB1-A396-C49D86BFA5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0E3F4-340B-4B1C-9ECA-3254157BDD0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871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5900C-E9A6-4ECA-BEE9-007239E0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2FDD8-1E67-451D-AD49-48728D448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80EAF0-3D7A-430B-B5CE-A55E3243C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E726924-CEC4-472B-AF3C-0E00BBB11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F0B16DF-BA3A-4410-86E2-48C384017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60DF4-17D0-4635-9A68-807F118BA3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790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AAE68-C248-4EE5-A432-AF139608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3A86-0257-42D4-9F3A-327E96D8D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171CAB-1B70-45DB-B951-5B4BD3A88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A658113-9922-477A-BEB3-3793951550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8A953B8-93DF-4848-85D0-0CDD51DCEE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6607765-4467-4AAA-B651-0AA7DFF4D9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EAB3A-7DD8-4977-87D2-3A0F85E9C6F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760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24D34-F4BB-492E-B02B-4F7DE664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8EDC72-BA10-4E82-AE16-7F71D97D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F88EB-7E2A-473F-9A13-01F801CDD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67D7FC-4024-4D2A-801D-2E00F603D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5A8C60-C0AB-4220-99C9-44012DFD4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0ED07B-5FAC-49D6-84F5-8C8D6C6361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969C1-5A94-4743-860F-669A452E6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63B24-1170-412B-B413-AD59F041E7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2AB85-D83D-4877-8A7C-CDC2AD88EB2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526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E1D85-FD45-48A5-872E-85B5F983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8E9E2A9-F4ED-4A16-9FAC-4F9E0E5F88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CB48B07-9A00-47A7-8B99-B62CCD9933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E93301D-8D12-4890-95B1-E16DD8238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5F2FF-E834-445D-8457-10AEC2D4A21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20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702F4D71-62BB-4F67-9CAB-69CC6EA43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7023653-4723-41E4-9021-1A4DDC38D7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13BAED8-D685-41D8-85EB-12D05DAAC0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3C6EE-864A-4D79-9ADE-B7FCB08A53A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643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FA3E2-53BC-44F9-9FA5-1A011E46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42BD1-504C-4743-85BE-EC3BB76C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3E5E77-BDAE-4D34-8D4C-ECEE7500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D70061-E406-4B67-B581-9E7C301DA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84DA1BB-A6BB-4E71-A874-4E2C55283D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4672689-BF00-4070-94ED-AA1310BF2D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698BE-1830-41B6-A02C-2E3A9EF36F7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295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303A6-5579-45C3-8755-2F7DB4AB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88EDF7-EE8C-43DE-B7C9-89609C3A6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0E00C7-8281-4026-8260-2C2266706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2C9854-AAEE-4A24-94BB-742CA611B6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087C4D3-B438-44B3-8C78-C3360A6F41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518E069-680A-4CB0-BF7C-CFE11F6F54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091C6-7417-474B-ABAB-B25AC011ECE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417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1AA646-1CD7-4C9A-ACE2-952A0BE2D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1A6340-8001-437C-97BD-8A86D3E36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66800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B8BBF8F1-FDFD-4B3A-95BD-404C85761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0 w 1000"/>
              <a:gd name="T3" fmla="*/ 0 h 1000"/>
              <a:gd name="T4" fmla="*/ 0 w 1000"/>
              <a:gd name="T5" fmla="*/ 0 h 1000"/>
              <a:gd name="T6" fmla="*/ 0 w 1000"/>
              <a:gd name="T7" fmla="*/ 0 h 1000"/>
              <a:gd name="T8" fmla="*/ 0 w 1000"/>
              <a:gd name="T9" fmla="*/ 0 h 1000"/>
              <a:gd name="T10" fmla="*/ 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6654BBBD-7218-412B-AB3B-263FFBFFF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412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F1254F2-9197-450B-A971-D68864C35A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324600"/>
            <a:ext cx="259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92B141A-0B67-4F70-918D-F56D8260E22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F98559-865E-4FE4-B256-4376A2C2B9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F08084D-6B29-4BF6-A182-C929C5F972A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 b="1" kern="12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1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oleObject" Target="../embeddings/oleObject18.bin"/><Relationship Id="rId7" Type="http://schemas.openxmlformats.org/officeDocument/2006/relationships/image" Target="../media/image25.wmf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8.png"/><Relationship Id="rId10" Type="http://schemas.openxmlformats.org/officeDocument/2006/relationships/image" Target="../media/image26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2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pn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7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83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7.png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6.png"/><Relationship Id="rId11" Type="http://schemas.openxmlformats.org/officeDocument/2006/relationships/image" Target="../media/image82.wmf"/><Relationship Id="rId5" Type="http://schemas.openxmlformats.org/officeDocument/2006/relationships/image" Target="../media/image85.png"/><Relationship Id="rId15" Type="http://schemas.openxmlformats.org/officeDocument/2006/relationships/image" Target="../media/image84.wmf"/><Relationship Id="rId10" Type="http://schemas.openxmlformats.org/officeDocument/2006/relationships/oleObject" Target="../embeddings/oleObject38.bin"/><Relationship Id="rId4" Type="http://schemas.openxmlformats.org/officeDocument/2006/relationships/image" Target="../media/image34.png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4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8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0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9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4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03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5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5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1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2 </a:t>
            </a:r>
            <a:r>
              <a:rPr lang="zh-CN" altLang="en-US" sz="4000"/>
              <a:t>灰度变换与空间滤波</a:t>
            </a:r>
            <a:br>
              <a:rPr lang="zh-CN" altLang="en-US" sz="4000"/>
            </a:br>
            <a:r>
              <a:rPr lang="en-US" altLang="zh-CN" sz="2400"/>
              <a:t>Intensity Transformationand Spatial Fitering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00" y="2743218"/>
            <a:ext cx="6705600" cy="2438356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rgbClr val="3333FF"/>
                </a:solidFill>
                <a:latin typeface="宋体" panose="02010600030101010101" pitchFamily="2" charset="-122"/>
              </a:rPr>
              <a:t>2.1 </a:t>
            </a:r>
            <a:r>
              <a:rPr lang="zh-CN" altLang="en-US" sz="2400" b="0">
                <a:solidFill>
                  <a:srgbClr val="3333FF"/>
                </a:solidFill>
                <a:latin typeface="宋体" panose="02010600030101010101" pitchFamily="2" charset="-122"/>
              </a:rPr>
              <a:t>灰度变换函数</a:t>
            </a:r>
          </a:p>
          <a:p>
            <a:pPr eaLnBrk="1" hangingPunct="1"/>
            <a:r>
              <a:rPr lang="en-US" altLang="zh-CN" sz="2400" b="0">
                <a:solidFill>
                  <a:srgbClr val="3333FF"/>
                </a:solidFill>
                <a:latin typeface="宋体" panose="02010600030101010101" pitchFamily="2" charset="-122"/>
              </a:rPr>
              <a:t>2.2 </a:t>
            </a:r>
            <a:r>
              <a:rPr lang="zh-CN" altLang="en-US" sz="2400" b="0">
                <a:solidFill>
                  <a:srgbClr val="3333FF"/>
                </a:solidFill>
                <a:latin typeface="宋体" panose="02010600030101010101" pitchFamily="2" charset="-122"/>
              </a:rPr>
              <a:t>直方图处理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2.3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平滑滤波器</a:t>
            </a: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2.4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锐化滤波器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5">
            <a:extLst>
              <a:ext uri="{FF2B5EF4-FFF2-40B4-BE49-F238E27FC236}">
                <a16:creationId xmlns:a16="http://schemas.microsoft.com/office/drawing/2014/main" id="{FF1AD306-CB69-433C-90FB-555408A70A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4339" name="灯片编号占位符 7">
            <a:extLst>
              <a:ext uri="{FF2B5EF4-FFF2-40B4-BE49-F238E27FC236}">
                <a16:creationId xmlns:a16="http://schemas.microsoft.com/office/drawing/2014/main" id="{E6FF5EE5-3924-4809-80C6-25295B70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4680B38-2D85-470C-A09E-67327C90FD54}" type="slidenum">
              <a:rPr lang="zh-CN" altLang="zh-CN"/>
              <a:pPr algn="r"/>
              <a:t>10</a:t>
            </a:fld>
            <a:endParaRPr lang="zh-CN" altLang="zh-CN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D55B7858-74F2-41FB-A435-5D6AD668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幂</a:t>
            </a:r>
            <a:r>
              <a:rPr lang="zh-CN" altLang="en-US" sz="2800"/>
              <a:t>律</a:t>
            </a:r>
            <a:r>
              <a:rPr lang="zh-CN" altLang="zh-CN" sz="2800"/>
              <a:t>变换－伽马校正 </a:t>
            </a:r>
            <a:r>
              <a:rPr lang="en-US" altLang="zh-CN" sz="2800">
                <a:cs typeface="Arial" panose="020B0604020202020204" pitchFamily="34" charset="0"/>
              </a:rPr>
              <a:t>Gamma Correction</a:t>
            </a:r>
            <a:endParaRPr lang="zh-CN" altLang="zh-CN" sz="2800">
              <a:cs typeface="Arial" panose="020B0604020202020204" pitchFamily="34" charset="0"/>
            </a:endParaRPr>
          </a:p>
        </p:txBody>
      </p:sp>
      <p:graphicFrame>
        <p:nvGraphicFramePr>
          <p:cNvPr id="14341" name="Object 3">
            <a:extLst>
              <a:ext uri="{FF2B5EF4-FFF2-40B4-BE49-F238E27FC236}">
                <a16:creationId xmlns:a16="http://schemas.microsoft.com/office/drawing/2014/main" id="{4BD8D350-24DF-43AB-83B9-44E3B2AA634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703388" y="3409950"/>
          <a:ext cx="1651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" r:id="rId3" imgW="1649568" imgH="266469" progId="Equation.3">
                  <p:embed/>
                </p:oleObj>
              </mc:Choice>
              <mc:Fallback>
                <p:oleObj r:id="rId3" imgW="1649568" imgH="26646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3409950"/>
                        <a:ext cx="16510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4">
            <a:extLst>
              <a:ext uri="{FF2B5EF4-FFF2-40B4-BE49-F238E27FC236}">
                <a16:creationId xmlns:a16="http://schemas.microsoft.com/office/drawing/2014/main" id="{55304DE9-2882-4F2B-9738-C9163F10431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45238" y="2165350"/>
          <a:ext cx="520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4" r:id="rId5" imgW="520700" imgH="203200" progId="Equation.3">
                  <p:embed/>
                </p:oleObj>
              </mc:Choice>
              <mc:Fallback>
                <p:oleObj r:id="rId5" imgW="5207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238" y="2165350"/>
                        <a:ext cx="5207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5">
            <a:extLst>
              <a:ext uri="{FF2B5EF4-FFF2-40B4-BE49-F238E27FC236}">
                <a16:creationId xmlns:a16="http://schemas.microsoft.com/office/drawing/2014/main" id="{BE2046C2-738B-43D7-B100-60086335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5838"/>
            <a:ext cx="8458200" cy="579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4" name="AutoShape 6">
            <a:extLst>
              <a:ext uri="{FF2B5EF4-FFF2-40B4-BE49-F238E27FC236}">
                <a16:creationId xmlns:a16="http://schemas.microsoft.com/office/drawing/2014/main" id="{D78803BF-5983-41A9-8DB2-25CF0336E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77000"/>
            <a:ext cx="3276600" cy="381000"/>
          </a:xfrm>
          <a:prstGeom prst="wedgeRectCallout">
            <a:avLst>
              <a:gd name="adj1" fmla="val 64245"/>
              <a:gd name="adj2" fmla="val -10708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14345" name="AutoShape 7">
            <a:extLst>
              <a:ext uri="{FF2B5EF4-FFF2-40B4-BE49-F238E27FC236}">
                <a16:creationId xmlns:a16="http://schemas.microsoft.com/office/drawing/2014/main" id="{A5979EAB-D3D3-49C1-B41C-EA07A79B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581400"/>
            <a:ext cx="1447800" cy="381000"/>
          </a:xfrm>
          <a:prstGeom prst="wedgeRectCallout">
            <a:avLst>
              <a:gd name="adj1" fmla="val -77412"/>
              <a:gd name="adj2" fmla="val -13708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i="1">
                <a:latin typeface="Tahoma" panose="020B0604030504040204" pitchFamily="34" charset="0"/>
                <a:ea typeface="PMingLiU" panose="02020500000000000000" pitchFamily="18" charset="-120"/>
              </a:rPr>
              <a:t>s= cr</a:t>
            </a:r>
            <a:r>
              <a:rPr lang="en-US" altLang="zh-CN" sz="2000" i="1">
                <a:latin typeface="Tahoma" panose="020B0604030504040204" pitchFamily="34" charset="0"/>
                <a:ea typeface="PMingLiU" panose="02020500000000000000" pitchFamily="18" charset="-120"/>
              </a:rPr>
              <a:t> </a:t>
            </a:r>
            <a:r>
              <a:rPr lang="zh-CN" altLang="zh-CN" sz="2000" baseline="30000">
                <a:latin typeface="Tahoma" panose="020B0604030504040204" pitchFamily="34" charset="0"/>
                <a:ea typeface="PMingLiU" panose="02020500000000000000" pitchFamily="18" charset="-120"/>
              </a:rPr>
              <a:t>2.5</a:t>
            </a:r>
            <a:endParaRPr lang="zh-CN" altLang="zh-CN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graphicFrame>
        <p:nvGraphicFramePr>
          <p:cNvPr id="14346" name="Object 8">
            <a:extLst>
              <a:ext uri="{FF2B5EF4-FFF2-40B4-BE49-F238E27FC236}">
                <a16:creationId xmlns:a16="http://schemas.microsoft.com/office/drawing/2014/main" id="{7E03FE2E-B3BB-4A69-8E44-B4C230A892D0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68690329"/>
              </p:ext>
            </p:extLst>
          </p:nvPr>
        </p:nvGraphicFramePr>
        <p:xfrm>
          <a:off x="1371682" y="6476920"/>
          <a:ext cx="327651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5" r:id="rId8" imgW="1649568" imgH="266469" progId="Equation.3">
                  <p:embed/>
                </p:oleObj>
              </mc:Choice>
              <mc:Fallback>
                <p:oleObj r:id="rId8" imgW="1649568" imgH="26646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82" y="6476920"/>
                        <a:ext cx="3276516" cy="381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770FF4DE-A41C-4A31-A36B-861373C9BE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944CE8BE-5F45-4EE4-8D68-301B14A6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B702577-3DDA-4C4F-90D1-35D31C90E002}" type="slidenum">
              <a:rPr lang="zh-CN" altLang="zh-CN"/>
              <a:pPr algn="r"/>
              <a:t>11</a:t>
            </a:fld>
            <a:endParaRPr lang="zh-CN" altLang="zh-CN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25FBA21-9F5F-4F2F-BA9B-388DC3158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幂律变换</a:t>
            </a:r>
            <a:r>
              <a:rPr lang="zh-CN" altLang="zh-CN" sz="2800"/>
              <a:t>－</a:t>
            </a:r>
            <a:r>
              <a:rPr lang="zh-CN" altLang="en-US" sz="2800"/>
              <a:t>对比度操作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EDFBC9E2-8C0E-4896-A24C-5B0B7100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人体胸上部脊椎骨折的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MRI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图像</a:t>
            </a:r>
          </a:p>
          <a:p>
            <a:pPr lvl="1" eaLnBrk="1" hangingPunct="1"/>
            <a:r>
              <a:rPr lang="en-US" altLang="zh-CN" sz="2000">
                <a:latin typeface="宋体" panose="02010600030101010101" pitchFamily="2" charset="-122"/>
              </a:rPr>
              <a:t>γ &lt; 1 </a:t>
            </a:r>
            <a:r>
              <a:rPr lang="zh-CN" altLang="en-US" sz="2000">
                <a:latin typeface="宋体" panose="02010600030101010101" pitchFamily="2" charset="-122"/>
              </a:rPr>
              <a:t>提高灰度级，使图像变亮。</a:t>
            </a:r>
          </a:p>
          <a:p>
            <a:pPr lvl="1" eaLnBrk="1" hangingPunct="1"/>
            <a:endParaRPr lang="zh-CN" altLang="en-US" sz="1600">
              <a:latin typeface="宋体" panose="02010600030101010101" pitchFamily="2" charset="-122"/>
            </a:endParaRPr>
          </a:p>
        </p:txBody>
      </p:sp>
      <p:pic>
        <p:nvPicPr>
          <p:cNvPr id="15366" name="Picture 4">
            <a:extLst>
              <a:ext uri="{FF2B5EF4-FFF2-40B4-BE49-F238E27FC236}">
                <a16:creationId xmlns:a16="http://schemas.microsoft.com/office/drawing/2014/main" id="{A2DC3D6A-EDFC-4346-B564-8DB28ED08E0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00" y="1954930"/>
            <a:ext cx="4411600" cy="459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367" name="Object 5">
            <a:extLst>
              <a:ext uri="{FF2B5EF4-FFF2-40B4-BE49-F238E27FC236}">
                <a16:creationId xmlns:a16="http://schemas.microsoft.com/office/drawing/2014/main" id="{617364BE-19F1-4EC9-8C0D-AAD1C2AB6C85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73759551"/>
              </p:ext>
            </p:extLst>
          </p:nvPr>
        </p:nvGraphicFramePr>
        <p:xfrm>
          <a:off x="2906035" y="4246395"/>
          <a:ext cx="1143037" cy="1163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7" r:id="rId5" imgW="469900" imgH="406400" progId="Equation.3">
                  <p:embed/>
                </p:oleObj>
              </mc:Choice>
              <mc:Fallback>
                <p:oleObj r:id="rId5" imgW="469900" imgH="40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035" y="4246395"/>
                        <a:ext cx="1143037" cy="116375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6">
            <a:extLst>
              <a:ext uri="{FF2B5EF4-FFF2-40B4-BE49-F238E27FC236}">
                <a16:creationId xmlns:a16="http://schemas.microsoft.com/office/drawing/2014/main" id="{FAE4720C-2171-413E-818D-C22BC322C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163733"/>
              </p:ext>
            </p:extLst>
          </p:nvPr>
        </p:nvGraphicFramePr>
        <p:xfrm>
          <a:off x="7729538" y="3595872"/>
          <a:ext cx="1219130" cy="64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8" r:id="rId7" imgW="469900" imgH="203200" progId="Equation.3">
                  <p:embed/>
                </p:oleObj>
              </mc:Choice>
              <mc:Fallback>
                <p:oleObj r:id="rId7" imgW="4699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8" y="3595872"/>
                        <a:ext cx="1219130" cy="6476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7">
            <a:extLst>
              <a:ext uri="{FF2B5EF4-FFF2-40B4-BE49-F238E27FC236}">
                <a16:creationId xmlns:a16="http://schemas.microsoft.com/office/drawing/2014/main" id="{6B23A3FB-EA36-40EB-B899-ABD83C3D0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916953"/>
              </p:ext>
            </p:extLst>
          </p:nvPr>
        </p:nvGraphicFramePr>
        <p:xfrm>
          <a:off x="2906035" y="3595872"/>
          <a:ext cx="1143013" cy="65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9" r:id="rId9" imgW="330343" imgH="203288" progId="Equation.3">
                  <p:embed/>
                </p:oleObj>
              </mc:Choice>
              <mc:Fallback>
                <p:oleObj r:id="rId9" imgW="330343" imgH="20328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035" y="3595872"/>
                        <a:ext cx="1143013" cy="65052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8">
            <a:extLst>
              <a:ext uri="{FF2B5EF4-FFF2-40B4-BE49-F238E27FC236}">
                <a16:creationId xmlns:a16="http://schemas.microsoft.com/office/drawing/2014/main" id="{A76028F4-026B-4645-8512-D44787A59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658491"/>
              </p:ext>
            </p:extLst>
          </p:nvPr>
        </p:nvGraphicFramePr>
        <p:xfrm>
          <a:off x="7729538" y="4243552"/>
          <a:ext cx="1219130" cy="64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0" r:id="rId11" imgW="469900" imgH="203200" progId="Equation.3">
                  <p:embed/>
                </p:oleObj>
              </mc:Choice>
              <mc:Fallback>
                <p:oleObj r:id="rId11" imgW="4699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8" y="4243552"/>
                        <a:ext cx="1219130" cy="6476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5">
            <a:extLst>
              <a:ext uri="{FF2B5EF4-FFF2-40B4-BE49-F238E27FC236}">
                <a16:creationId xmlns:a16="http://schemas.microsoft.com/office/drawing/2014/main" id="{56AD3BD4-FAC0-4DD6-A044-9D856667FD4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381000" y="6324600"/>
            <a:ext cx="25908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6387" name="灯片编号占位符 7">
            <a:extLst>
              <a:ext uri="{FF2B5EF4-FFF2-40B4-BE49-F238E27FC236}">
                <a16:creationId xmlns:a16="http://schemas.microsoft.com/office/drawing/2014/main" id="{372A6F19-C3E2-4619-8EE5-E7F7BA59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69FF7E0-4D5E-4E50-81D0-EFFB3574E9B2}" type="slidenum">
              <a:rPr lang="zh-CN" altLang="zh-CN"/>
              <a:pPr algn="r"/>
              <a:t>12</a:t>
            </a:fld>
            <a:endParaRPr lang="zh-CN" altLang="zh-CN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11F89FAD-83BE-4A85-8DD7-3669A46C8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幂律变换</a:t>
            </a:r>
            <a:r>
              <a:rPr lang="zh-CN" altLang="zh-CN" sz="2800"/>
              <a:t>－</a:t>
            </a:r>
            <a:r>
              <a:rPr lang="zh-CN" altLang="en-US" sz="2800"/>
              <a:t>对比度操作</a:t>
            </a:r>
          </a:p>
        </p:txBody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0502A160-AF0D-44C4-BBC6-8EA4E8237F1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815262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航空地面图像</a:t>
            </a:r>
          </a:p>
          <a:p>
            <a:pPr lvl="1" eaLnBrk="1" hangingPunct="1"/>
            <a:r>
              <a:rPr lang="en-US" altLang="zh-CN" sz="2000">
                <a:latin typeface="宋体" panose="02010600030101010101" pitchFamily="2" charset="-122"/>
              </a:rPr>
              <a:t>γ &gt;1</a:t>
            </a:r>
            <a:r>
              <a:rPr lang="zh-CN" altLang="en-US" sz="2000">
                <a:latin typeface="宋体" panose="02010600030101010101" pitchFamily="2" charset="-122"/>
              </a:rPr>
              <a:t>降低灰度级，使图像变暗；</a:t>
            </a:r>
            <a:endParaRPr lang="zh-CN" altLang="en-US" b="1">
              <a:latin typeface="宋体" panose="02010600030101010101" pitchFamily="2" charset="-122"/>
            </a:endParaRPr>
          </a:p>
        </p:txBody>
      </p:sp>
      <p:graphicFrame>
        <p:nvGraphicFramePr>
          <p:cNvPr id="16390" name="Object 4">
            <a:extLst>
              <a:ext uri="{FF2B5EF4-FFF2-40B4-BE49-F238E27FC236}">
                <a16:creationId xmlns:a16="http://schemas.microsoft.com/office/drawing/2014/main" id="{03A009C4-2913-4415-86E3-73522ED21CDE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976109631"/>
              </p:ext>
            </p:extLst>
          </p:nvPr>
        </p:nvGraphicFramePr>
        <p:xfrm>
          <a:off x="6440488" y="2165350"/>
          <a:ext cx="330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2" r:id="rId3" imgW="330343" imgH="203288" progId="Equation.3">
                  <p:embed/>
                </p:oleObj>
              </mc:Choice>
              <mc:Fallback>
                <p:oleObj r:id="rId3" imgW="330343" imgH="20328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488" y="2165350"/>
                        <a:ext cx="330200" cy="2032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1" name="Picture 5">
            <a:extLst>
              <a:ext uri="{FF2B5EF4-FFF2-40B4-BE49-F238E27FC236}">
                <a16:creationId xmlns:a16="http://schemas.microsoft.com/office/drawing/2014/main" id="{857AAF17-776C-4485-A6C7-4855A8A4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3335"/>
            <a:ext cx="8610600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392" name="Object 6">
            <a:extLst>
              <a:ext uri="{FF2B5EF4-FFF2-40B4-BE49-F238E27FC236}">
                <a16:creationId xmlns:a16="http://schemas.microsoft.com/office/drawing/2014/main" id="{8E8058A0-8369-4307-A9A1-5122D78FB5C5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089837163"/>
              </p:ext>
            </p:extLst>
          </p:nvPr>
        </p:nvGraphicFramePr>
        <p:xfrm>
          <a:off x="8153306" y="2100310"/>
          <a:ext cx="911225" cy="4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3" r:id="rId6" imgW="355754" imgH="203288" progId="Equation.3">
                  <p:embed/>
                </p:oleObj>
              </mc:Choice>
              <mc:Fallback>
                <p:oleObj r:id="rId6" imgW="355754" imgH="20328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306" y="2100310"/>
                        <a:ext cx="911225" cy="41431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7">
            <a:extLst>
              <a:ext uri="{FF2B5EF4-FFF2-40B4-BE49-F238E27FC236}">
                <a16:creationId xmlns:a16="http://schemas.microsoft.com/office/drawing/2014/main" id="{0877552D-19B0-4DDE-B4EB-D921C699F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329"/>
              </p:ext>
            </p:extLst>
          </p:nvPr>
        </p:nvGraphicFramePr>
        <p:xfrm>
          <a:off x="1524080" y="2100310"/>
          <a:ext cx="911225" cy="4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4" r:id="rId8" imgW="330343" imgH="203288" progId="Equation.3">
                  <p:embed/>
                </p:oleObj>
              </mc:Choice>
              <mc:Fallback>
                <p:oleObj r:id="rId8" imgW="330343" imgH="20328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80" y="2100310"/>
                        <a:ext cx="911225" cy="41431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8">
            <a:extLst>
              <a:ext uri="{FF2B5EF4-FFF2-40B4-BE49-F238E27FC236}">
                <a16:creationId xmlns:a16="http://schemas.microsoft.com/office/drawing/2014/main" id="{3E6F1A36-FFD2-4490-A88A-15BE8357F1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591668"/>
              </p:ext>
            </p:extLst>
          </p:nvPr>
        </p:nvGraphicFramePr>
        <p:xfrm>
          <a:off x="990694" y="4471555"/>
          <a:ext cx="8667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5" r:id="rId9" imgW="355600" imgH="406400" progId="Equation.3">
                  <p:embed/>
                </p:oleObj>
              </mc:Choice>
              <mc:Fallback>
                <p:oleObj r:id="rId9" imgW="355600" imgH="406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94" y="4471555"/>
                        <a:ext cx="866775" cy="990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9">
            <a:extLst>
              <a:ext uri="{FF2B5EF4-FFF2-40B4-BE49-F238E27FC236}">
                <a16:creationId xmlns:a16="http://schemas.microsoft.com/office/drawing/2014/main" id="{DBB71BAB-B536-4CD6-AA88-67B0579F6E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022483"/>
              </p:ext>
            </p:extLst>
          </p:nvPr>
        </p:nvGraphicFramePr>
        <p:xfrm>
          <a:off x="8156457" y="4495800"/>
          <a:ext cx="911225" cy="41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36" r:id="rId11" imgW="355754" imgH="203288" progId="Equation.3">
                  <p:embed/>
                </p:oleObj>
              </mc:Choice>
              <mc:Fallback>
                <p:oleObj r:id="rId11" imgW="355754" imgH="20328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6457" y="4495800"/>
                        <a:ext cx="911225" cy="41431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5">
            <a:extLst>
              <a:ext uri="{FF2B5EF4-FFF2-40B4-BE49-F238E27FC236}">
                <a16:creationId xmlns:a16="http://schemas.microsoft.com/office/drawing/2014/main" id="{151CCA11-2A92-4C0C-A5E9-9FBCEF2AE77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7411" name="灯片编号占位符 7">
            <a:extLst>
              <a:ext uri="{FF2B5EF4-FFF2-40B4-BE49-F238E27FC236}">
                <a16:creationId xmlns:a16="http://schemas.microsoft.com/office/drawing/2014/main" id="{58D13010-4015-48A8-B4D2-2C69F812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B237FF9-C442-48CF-A320-E2229BAB0555}" type="slidenum">
              <a:rPr lang="zh-CN" altLang="zh-CN"/>
              <a:pPr algn="r"/>
              <a:t>13</a:t>
            </a:fld>
            <a:endParaRPr lang="zh-CN" altLang="zh-CN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83EFF70-A6B1-40EA-B2ED-D3BB74E38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分段线性变换</a:t>
            </a:r>
            <a:endParaRPr lang="zh-CN" altLang="zh-CN" sz="2800">
              <a:cs typeface="Arial" panose="020B0604020202020204" pitchFamily="34" charset="0"/>
            </a:endParaRP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29080D21-1F73-44CC-B7FA-D574DD7C37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226425" cy="4953000"/>
          </a:xfrm>
        </p:spPr>
        <p:txBody>
          <a:bodyPr/>
          <a:lstStyle/>
          <a:p>
            <a:pPr eaLnBrk="1" hangingPunct="1"/>
            <a:r>
              <a:rPr lang="zh-CN" altLang="zh-CN">
                <a:solidFill>
                  <a:srgbClr val="3333FF"/>
                </a:solidFill>
              </a:rPr>
              <a:t>对比度拉伸</a:t>
            </a:r>
            <a:r>
              <a:rPr lang="zh-CN" altLang="en-US"/>
              <a:t>：</a:t>
            </a:r>
            <a:r>
              <a:rPr lang="zh-CN" altLang="en-US" b="0">
                <a:latin typeface="华文新魏" panose="02010800040101010101" pitchFamily="2" charset="-122"/>
              </a:rPr>
              <a:t>将感兴趣的灰度范围线性扩展，相对抑制不感兴趣的灰度区域。</a:t>
            </a:r>
            <a:endParaRPr lang="zh-CN" altLang="en-US" b="0"/>
          </a:p>
        </p:txBody>
      </p:sp>
      <p:pic>
        <p:nvPicPr>
          <p:cNvPr id="17419" name="Picture 9">
            <a:extLst>
              <a:ext uri="{FF2B5EF4-FFF2-40B4-BE49-F238E27FC236}">
                <a16:creationId xmlns:a16="http://schemas.microsoft.com/office/drawing/2014/main" id="{D5B5C5DE-F902-42A7-88EC-25DDBD9B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56" y="1847766"/>
            <a:ext cx="64008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414" name="Object 4">
            <a:extLst>
              <a:ext uri="{FF2B5EF4-FFF2-40B4-BE49-F238E27FC236}">
                <a16:creationId xmlns:a16="http://schemas.microsoft.com/office/drawing/2014/main" id="{494A7A9B-8B65-4744-BE06-CF32C0BD3379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864252792"/>
              </p:ext>
            </p:extLst>
          </p:nvPr>
        </p:nvGraphicFramePr>
        <p:xfrm>
          <a:off x="7553325" y="4286228"/>
          <a:ext cx="1295456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6" r:id="rId5" imgW="597159" imgH="686098" progId="Equation.3">
                  <p:embed/>
                </p:oleObj>
              </mc:Choice>
              <mc:Fallback>
                <p:oleObj r:id="rId5" imgW="597159" imgH="68609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3325" y="4286228"/>
                        <a:ext cx="1295456" cy="1657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6">
            <a:extLst>
              <a:ext uri="{FF2B5EF4-FFF2-40B4-BE49-F238E27FC236}">
                <a16:creationId xmlns:a16="http://schemas.microsoft.com/office/drawing/2014/main" id="{6E43B89C-5221-4466-80C1-CAEC6296C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704" y="5943536"/>
            <a:ext cx="1295456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+mn-ea"/>
                <a:ea typeface="+mn-ea"/>
              </a:rPr>
              <a:t>门限</a:t>
            </a:r>
            <a:r>
              <a:rPr lang="zh-CN" altLang="en-US">
                <a:latin typeface="+mn-ea"/>
                <a:ea typeface="+mn-ea"/>
              </a:rPr>
              <a:t>处理</a:t>
            </a:r>
            <a:endParaRPr lang="zh-CN" altLang="zh-CN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5" name="Object 5">
                <a:extLst>
                  <a:ext uri="{FF2B5EF4-FFF2-40B4-BE49-F238E27FC236}">
                    <a16:creationId xmlns:a16="http://schemas.microsoft.com/office/drawing/2014/main" id="{C5D724B2-D6B1-4DCA-B9EA-B771F61572BC}"/>
                  </a:ext>
                </a:extLst>
              </p:cNvPr>
              <p:cNvSpPr txBox="1"/>
              <p:nvPr/>
            </p:nvSpPr>
            <p:spPr bwMode="auto">
              <a:xfrm>
                <a:off x="-9471" y="4276641"/>
                <a:ext cx="2694689" cy="106679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00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br>
                  <a:rPr lang="zh-CN" altLang="en-US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000"/>
              </a:p>
            </p:txBody>
          </p:sp>
        </mc:Choice>
        <mc:Fallback xmlns="">
          <p:sp>
            <p:nvSpPr>
              <p:cNvPr id="17415" name="Object 5">
                <a:extLst>
                  <a:ext uri="{FF2B5EF4-FFF2-40B4-BE49-F238E27FC236}">
                    <a16:creationId xmlns:a16="http://schemas.microsoft.com/office/drawing/2014/main" id="{C5D724B2-D6B1-4DCA-B9EA-B771F6157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9471" y="4276641"/>
                <a:ext cx="2694689" cy="1066797"/>
              </a:xfrm>
              <a:prstGeom prst="rect">
                <a:avLst/>
              </a:prstGeom>
              <a:blipFill>
                <a:blip r:embed="rId7"/>
                <a:stretch>
                  <a:fillRect l="-901" b="-56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88E6C4A-8355-4879-B0B5-22D6813340DE}"/>
              </a:ext>
            </a:extLst>
          </p:cNvPr>
          <p:cNvCxnSpPr>
            <a:cxnSpLocks/>
          </p:cNvCxnSpPr>
          <p:nvPr/>
        </p:nvCxnSpPr>
        <p:spPr bwMode="auto">
          <a:xfrm flipV="1">
            <a:off x="4187648" y="2102575"/>
            <a:ext cx="0" cy="171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558FA71-CF7A-485D-9E28-1CC1C1CAA83D}"/>
              </a:ext>
            </a:extLst>
          </p:cNvPr>
          <p:cNvCxnSpPr>
            <a:cxnSpLocks/>
          </p:cNvCxnSpPr>
          <p:nvPr/>
        </p:nvCxnSpPr>
        <p:spPr bwMode="auto">
          <a:xfrm>
            <a:off x="3695722" y="3594002"/>
            <a:ext cx="0" cy="2096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538DE0F-A9C2-4812-A3A4-E19057F98B3D}"/>
              </a:ext>
            </a:extLst>
          </p:cNvPr>
          <p:cNvSpPr txBox="1"/>
          <p:nvPr/>
        </p:nvSpPr>
        <p:spPr>
          <a:xfrm>
            <a:off x="3181446" y="1750739"/>
            <a:ext cx="1485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原图像的平均灰度级</a:t>
            </a:r>
            <a:r>
              <a:rPr lang="en-US" altLang="zh-CN" sz="1000" i="1"/>
              <a:t>m</a:t>
            </a:r>
            <a:endParaRPr lang="zh-CN" altLang="en-US" sz="1000" i="1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45E75BF-E0C3-4E0C-B577-C104D00E0193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 flipV="1">
            <a:off x="3924318" y="1946764"/>
            <a:ext cx="38" cy="18718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92D05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>
            <a:extLst>
              <a:ext uri="{FF2B5EF4-FFF2-40B4-BE49-F238E27FC236}">
                <a16:creationId xmlns:a16="http://schemas.microsoft.com/office/drawing/2014/main" id="{951979BA-D261-420C-8C73-8A6CDE1C09B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77951C-BD48-44A8-884B-57BC9CC0D59C}"/>
              </a:ext>
            </a:extLst>
          </p:cNvPr>
          <p:cNvSpPr/>
          <p:nvPr/>
        </p:nvSpPr>
        <p:spPr bwMode="auto">
          <a:xfrm>
            <a:off x="50000" y="5546891"/>
            <a:ext cx="2133544" cy="12953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灯片编号占位符 5">
            <a:extLst>
              <a:ext uri="{FF2B5EF4-FFF2-40B4-BE49-F238E27FC236}">
                <a16:creationId xmlns:a16="http://schemas.microsoft.com/office/drawing/2014/main" id="{C6AF1DB6-3F8D-4AFC-9470-A5A11C59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AF4D37B-69CE-4C26-A204-445A32729F80}" type="slidenum">
              <a:rPr lang="zh-CN" altLang="zh-CN"/>
              <a:pPr algn="r"/>
              <a:t>14</a:t>
            </a:fld>
            <a:endParaRPr lang="zh-CN" altLang="zh-CN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391777D9-4309-4CBB-818E-EB0F0BDB6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分段线性变换</a:t>
            </a:r>
            <a:endParaRPr lang="zh-CN" altLang="zh-CN" sz="2800">
              <a:cs typeface="Arial" panose="020B0604020202020204" pitchFamily="34" charset="0"/>
            </a:endParaRP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1392D837-0EE6-4EDE-8A9A-F5667C0D2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>
                <a:solidFill>
                  <a:srgbClr val="3333FF"/>
                </a:solidFill>
              </a:rPr>
              <a:t>灰度切割</a:t>
            </a:r>
            <a:endParaRPr lang="en-US" altLang="zh-CN" b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</a:rPr>
              <a:t>关心范围指定较高值，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</a:rPr>
              <a:t>    其它保持不变（背景不变）</a:t>
            </a:r>
          </a:p>
          <a:p>
            <a:pPr marL="0" indent="0" eaLnBrk="1" hangingPunct="1">
              <a:buNone/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18438" name="Picture 4">
            <a:extLst>
              <a:ext uri="{FF2B5EF4-FFF2-40B4-BE49-F238E27FC236}">
                <a16:creationId xmlns:a16="http://schemas.microsoft.com/office/drawing/2014/main" id="{713134BB-D090-4A4C-8765-3798998765C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2" y="2209832"/>
            <a:ext cx="8000910" cy="459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AutoShape 5">
            <a:extLst>
              <a:ext uri="{FF2B5EF4-FFF2-40B4-BE49-F238E27FC236}">
                <a16:creationId xmlns:a16="http://schemas.microsoft.com/office/drawing/2014/main" id="{553F64D4-C5A0-4C65-B1F8-1B6105192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243" y="3732339"/>
            <a:ext cx="1066800" cy="381000"/>
          </a:xfrm>
          <a:prstGeom prst="wedgeRectCallout">
            <a:avLst>
              <a:gd name="adj1" fmla="val -122472"/>
              <a:gd name="adj2" fmla="val 541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18440" name="Rectangle 6">
            <a:extLst>
              <a:ext uri="{FF2B5EF4-FFF2-40B4-BE49-F238E27FC236}">
                <a16:creationId xmlns:a16="http://schemas.microsoft.com/office/drawing/2014/main" id="{D68F440F-9FCE-4224-9BB3-DA1B83E84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318" y="3725973"/>
            <a:ext cx="1147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PMingLiU" panose="02020500000000000000" pitchFamily="18" charset="-120"/>
              </a:rPr>
              <a:t>Preserve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BC7DBB-973B-4B6C-A625-6A8FF549A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12" y="1411314"/>
            <a:ext cx="3929168" cy="91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</a:rPr>
              <a:t>关心范围指定较高值，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</a:rPr>
              <a:t>    其它保持不变（背景不变）</a:t>
            </a:r>
          </a:p>
          <a:p>
            <a:pPr eaLnBrk="1" hangingPunct="1"/>
            <a:endParaRPr lang="zh-CN" altLang="en-US" sz="240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>
            <a:extLst>
              <a:ext uri="{FF2B5EF4-FFF2-40B4-BE49-F238E27FC236}">
                <a16:creationId xmlns:a16="http://schemas.microsoft.com/office/drawing/2014/main" id="{5AA65424-6ABA-48E3-9B3F-7AE9923F5A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9459" name="灯片编号占位符 5">
            <a:extLst>
              <a:ext uri="{FF2B5EF4-FFF2-40B4-BE49-F238E27FC236}">
                <a16:creationId xmlns:a16="http://schemas.microsoft.com/office/drawing/2014/main" id="{1B696566-46F0-46CE-94FA-3525CAD4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3FFDB06-8B3E-4F34-A229-8382E6677B27}" type="slidenum">
              <a:rPr lang="zh-CN" altLang="zh-CN"/>
              <a:pPr algn="r"/>
              <a:t>15</a:t>
            </a:fld>
            <a:endParaRPr lang="zh-CN" altLang="zh-CN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9B0C2685-7C80-4C8D-8EB6-0BCD82AC4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分段线性变换</a:t>
            </a:r>
            <a:endParaRPr lang="zh-CN" altLang="zh-CN" sz="2800">
              <a:cs typeface="Arial" panose="020B0604020202020204" pitchFamily="34" charset="0"/>
            </a:endParaRP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6B9113B8-2843-488F-B39C-CDD59063C4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</a:rPr>
              <a:t>位平面切片</a:t>
            </a: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假设图像的像素灰度级是</a:t>
            </a:r>
            <a:r>
              <a:rPr lang="en-US" altLang="zh-CN" sz="2000">
                <a:latin typeface="宋体" panose="02010600030101010101" pitchFamily="2" charset="-122"/>
              </a:rPr>
              <a:t>256</a:t>
            </a:r>
            <a:r>
              <a:rPr lang="zh-CN" altLang="en-US" sz="2000">
                <a:latin typeface="宋体" panose="02010600030101010101" pitchFamily="2" charset="-122"/>
              </a:rPr>
              <a:t>，则图像由</a:t>
            </a:r>
            <a:r>
              <a:rPr lang="en-US" altLang="zh-CN" sz="2000">
                <a:latin typeface="宋体" panose="02010600030101010101" pitchFamily="2" charset="-122"/>
              </a:rPr>
              <a:t>8</a:t>
            </a:r>
            <a:r>
              <a:rPr lang="zh-CN" altLang="en-US" sz="2000">
                <a:latin typeface="宋体" panose="02010600030101010101" pitchFamily="2" charset="-122"/>
              </a:rPr>
              <a:t>个位平面组成。</a:t>
            </a:r>
            <a:endParaRPr lang="en-US" altLang="zh-CN" sz="20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每个平面构成一幅二值图像。</a:t>
            </a:r>
            <a:endParaRPr lang="en-US" altLang="zh-CN" sz="2000">
              <a:latin typeface="宋体" panose="02010600030101010101" pitchFamily="2" charset="-122"/>
            </a:endParaRPr>
          </a:p>
        </p:txBody>
      </p:sp>
      <p:pic>
        <p:nvPicPr>
          <p:cNvPr id="19462" name="Picture 4">
            <a:extLst>
              <a:ext uri="{FF2B5EF4-FFF2-40B4-BE49-F238E27FC236}">
                <a16:creationId xmlns:a16="http://schemas.microsoft.com/office/drawing/2014/main" id="{281EA88E-414F-499A-9F32-19D9C3D7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05009"/>
            <a:ext cx="8610600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Rectangle 5">
            <a:extLst>
              <a:ext uri="{FF2B5EF4-FFF2-40B4-BE49-F238E27FC236}">
                <a16:creationId xmlns:a16="http://schemas.microsoft.com/office/drawing/2014/main" id="{A6AD9E97-72FF-4ADD-9451-F17367514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476809"/>
            <a:ext cx="4122738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8 1-bit planes for 8-bit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1">
            <a:extLst>
              <a:ext uri="{FF2B5EF4-FFF2-40B4-BE49-F238E27FC236}">
                <a16:creationId xmlns:a16="http://schemas.microsoft.com/office/drawing/2014/main" id="{C23B5F5B-3CF3-4D9D-AF9F-18CC95AA75A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948E01E2-38D2-49B4-927A-CE7E202D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C63B7BF-BFB4-4026-B1B1-E0DB7641F435}" type="slidenum">
              <a:rPr lang="zh-CN" altLang="zh-CN"/>
              <a:pPr algn="r"/>
              <a:t>16</a:t>
            </a:fld>
            <a:endParaRPr lang="zh-CN" altLang="zh-CN"/>
          </a:p>
        </p:txBody>
      </p:sp>
      <p:pic>
        <p:nvPicPr>
          <p:cNvPr id="20484" name="Picture 2" descr="未命名">
            <a:extLst>
              <a:ext uri="{FF2B5EF4-FFF2-40B4-BE49-F238E27FC236}">
                <a16:creationId xmlns:a16="http://schemas.microsoft.com/office/drawing/2014/main" id="{E04EA324-812B-4361-A272-ADCE3039A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>
            <a:extLst>
              <a:ext uri="{FF2B5EF4-FFF2-40B4-BE49-F238E27FC236}">
                <a16:creationId xmlns:a16="http://schemas.microsoft.com/office/drawing/2014/main" id="{5019DC9D-91FD-423F-B48E-371F0C72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281940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4">
            <a:extLst>
              <a:ext uri="{FF2B5EF4-FFF2-40B4-BE49-F238E27FC236}">
                <a16:creationId xmlns:a16="http://schemas.microsoft.com/office/drawing/2014/main" id="{DD1620C6-0D4E-48A4-B9A8-FD6F5A23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508000"/>
            <a:ext cx="5368925" cy="563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Rectangle 5">
            <a:extLst>
              <a:ext uri="{FF2B5EF4-FFF2-40B4-BE49-F238E27FC236}">
                <a16:creationId xmlns:a16="http://schemas.microsoft.com/office/drawing/2014/main" id="{D79537B7-7CF5-43FD-BF71-C613FD24E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6223000"/>
            <a:ext cx="4686300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Arial Unicode MS" pitchFamily="34" charset="-122"/>
              </a:rPr>
              <a:t>8 1-bit planes for the 8-bit fractal image</a:t>
            </a:r>
          </a:p>
        </p:txBody>
      </p:sp>
      <p:sp>
        <p:nvSpPr>
          <p:cNvPr id="20488" name="Rectangle 6">
            <a:extLst>
              <a:ext uri="{FF2B5EF4-FFF2-40B4-BE49-F238E27FC236}">
                <a16:creationId xmlns:a16="http://schemas.microsoft.com/office/drawing/2014/main" id="{8B709BB1-1374-43A3-809C-B3BCAD07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62200"/>
            <a:ext cx="261937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Arial Unicode MS" pitchFamily="34" charset="-122"/>
              </a:rPr>
              <a:t>An 8-bit fractal image</a:t>
            </a:r>
          </a:p>
        </p:txBody>
      </p:sp>
      <p:sp>
        <p:nvSpPr>
          <p:cNvPr id="20489" name="Text Box 7">
            <a:extLst>
              <a:ext uri="{FF2B5EF4-FFF2-40B4-BE49-F238E27FC236}">
                <a16:creationId xmlns:a16="http://schemas.microsoft.com/office/drawing/2014/main" id="{EDFFC18E-FA74-44DD-BF9C-48297DE86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405" y="3537035"/>
            <a:ext cx="4070326" cy="181588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zh-CN" sz="2000"/>
              <a:t>作用：</a:t>
            </a:r>
            <a:r>
              <a:rPr lang="zh-CN" altLang="zh-CN"/>
              <a:t>可以分析每一位在图像中的相对重要性</a:t>
            </a:r>
            <a:r>
              <a:rPr lang="zh-CN" altLang="en-US"/>
              <a:t>。</a:t>
            </a:r>
            <a:r>
              <a:rPr lang="zh-CN" altLang="zh-CN"/>
              <a:t>对特定位提高亮度，改善图像质量</a:t>
            </a:r>
            <a:r>
              <a:rPr lang="zh-CN" altLang="en-US"/>
              <a:t>。</a:t>
            </a:r>
            <a:endParaRPr lang="en-US" altLang="zh-CN"/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endParaRPr lang="zh-CN" altLang="zh-CN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zh-CN"/>
              <a:t>较高位包含大多数视觉重要数据</a:t>
            </a:r>
            <a:endParaRPr lang="en-US" altLang="zh-CN"/>
          </a:p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zh-CN"/>
              <a:t>较低位对图像中的微小细节有作用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>
            <a:extLst>
              <a:ext uri="{FF2B5EF4-FFF2-40B4-BE49-F238E27FC236}">
                <a16:creationId xmlns:a16="http://schemas.microsoft.com/office/drawing/2014/main" id="{46E28383-79A4-40E9-BBCB-D8EAC08C39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1507" name="灯片编号占位符 5">
            <a:extLst>
              <a:ext uri="{FF2B5EF4-FFF2-40B4-BE49-F238E27FC236}">
                <a16:creationId xmlns:a16="http://schemas.microsoft.com/office/drawing/2014/main" id="{E52A66D6-9563-4220-BC16-D795BF82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7AD27AAA-0995-4F24-8F8A-505EEFCA4D1F}" type="slidenum">
              <a:rPr lang="zh-CN" altLang="zh-CN"/>
              <a:pPr algn="r"/>
              <a:t>17</a:t>
            </a:fld>
            <a:endParaRPr lang="zh-CN" altLang="zh-CN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F4042C69-C3FD-4C17-A94F-1BF67086AD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2</a:t>
            </a:r>
            <a:r>
              <a:rPr lang="zh-CN" altLang="zh-CN" sz="2800"/>
              <a:t>.2 直方图</a:t>
            </a:r>
            <a:r>
              <a:rPr lang="zh-CN" altLang="en-US" sz="2800"/>
              <a:t>处理</a:t>
            </a:r>
            <a:endParaRPr lang="zh-CN" altLang="zh-CN" sz="2800"/>
          </a:p>
        </p:txBody>
      </p:sp>
      <p:sp>
        <p:nvSpPr>
          <p:cNvPr id="21509" name="Rectangle 3">
            <a:extLst>
              <a:ext uri="{FF2B5EF4-FFF2-40B4-BE49-F238E27FC236}">
                <a16:creationId xmlns:a16="http://schemas.microsoft.com/office/drawing/2014/main" id="{896F2EC4-E680-40E1-9C0E-E9736521B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506" y="1219258"/>
            <a:ext cx="7739062" cy="449568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/>
              <a:t>直方图定义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/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直方图均衡化</a:t>
            </a:r>
            <a:endParaRPr lang="en-US" altLang="zh-CN" sz="240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/>
              <a:t>     (Histogram equalization)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/>
          </a:p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chemeClr val="tx1"/>
                </a:solidFill>
              </a:rPr>
              <a:t>直方图匹配（规定化） </a:t>
            </a:r>
            <a:endParaRPr lang="en-US" altLang="zh-CN" sz="240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     (Histogram matching (specification))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40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chemeClr val="tx1"/>
                </a:solidFill>
              </a:rPr>
              <a:t>直方图局部处理</a:t>
            </a:r>
            <a:endParaRPr lang="en-US" altLang="zh-CN" sz="240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zh-CN" sz="2400">
                <a:solidFill>
                  <a:schemeClr val="tx1"/>
                </a:solidFill>
              </a:rPr>
              <a:t>直方图统计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>
            <a:extLst>
              <a:ext uri="{FF2B5EF4-FFF2-40B4-BE49-F238E27FC236}">
                <a16:creationId xmlns:a16="http://schemas.microsoft.com/office/drawing/2014/main" id="{FC1EA6F8-DF79-443D-AF19-67D694A5117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2531" name="灯片编号占位符 5">
            <a:extLst>
              <a:ext uri="{FF2B5EF4-FFF2-40B4-BE49-F238E27FC236}">
                <a16:creationId xmlns:a16="http://schemas.microsoft.com/office/drawing/2014/main" id="{9FB45918-EEA3-40C5-9081-9432129C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9B6E041-9178-4869-8A16-7C8265BB43C2}" type="slidenum">
              <a:rPr lang="zh-CN" altLang="zh-CN"/>
              <a:pPr algn="r"/>
              <a:t>18</a:t>
            </a:fld>
            <a:endParaRPr lang="zh-CN" altLang="zh-CN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FB749D1-1AD2-455F-BF8E-38F286C35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直方图定义</a:t>
            </a:r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42EDFBF7-A962-4AC5-8B03-2767FD93A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sz="2400" b="0">
                <a:solidFill>
                  <a:srgbClr val="3333FF"/>
                </a:solidFill>
                <a:latin typeface="宋体" panose="02010600030101010101" pitchFamily="2" charset="-122"/>
              </a:rPr>
              <a:t>图像直方图</a:t>
            </a:r>
          </a:p>
          <a:p>
            <a:pPr lvl="1" eaLnBrk="1" hangingPunct="1"/>
            <a:r>
              <a:rPr lang="zh-CN" altLang="zh-CN" sz="2000">
                <a:latin typeface="宋体" panose="02010600030101010101" pitchFamily="2" charset="-122"/>
              </a:rPr>
              <a:t>灰度级在范围[0，L-1]的数字图像的直方图是一个离散函数</a:t>
            </a:r>
          </a:p>
          <a:p>
            <a:pPr lvl="1" eaLnBrk="1" hangingPunct="1"/>
            <a:endParaRPr lang="zh-CN" altLang="zh-CN" sz="2000">
              <a:latin typeface="宋体" panose="02010600030101010101" pitchFamily="2" charset="-122"/>
            </a:endParaRPr>
          </a:p>
          <a:p>
            <a:pPr lvl="1" eaLnBrk="1" hangingPunct="1"/>
            <a:endParaRPr lang="zh-CN" altLang="zh-CN" sz="200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zh-CN" sz="2000" i="1">
                <a:cs typeface="Arial" panose="020B0604020202020204" pitchFamily="34" charset="0"/>
              </a:rPr>
              <a:t>r</a:t>
            </a:r>
            <a:r>
              <a:rPr lang="zh-CN" altLang="zh-CN" sz="2000" i="1" baseline="-25000">
                <a:cs typeface="Arial" panose="020B0604020202020204" pitchFamily="34" charset="0"/>
              </a:rPr>
              <a:t>k</a:t>
            </a:r>
            <a:r>
              <a:rPr lang="en-US" altLang="zh-CN" sz="2000">
                <a:cs typeface="Arial" panose="020B0604020202020204" pitchFamily="34" charset="0"/>
              </a:rPr>
              <a:t> is the </a:t>
            </a:r>
            <a:r>
              <a:rPr lang="en-US" altLang="zh-CN" sz="2000" i="1">
                <a:cs typeface="Arial" panose="020B0604020202020204" pitchFamily="34" charset="0"/>
              </a:rPr>
              <a:t>k</a:t>
            </a:r>
            <a:r>
              <a:rPr lang="en-US" altLang="zh-CN" sz="2000">
                <a:cs typeface="Arial" panose="020B0604020202020204" pitchFamily="34" charset="0"/>
              </a:rPr>
              <a:t>th gray level</a:t>
            </a:r>
            <a:r>
              <a:rPr lang="zh-CN" altLang="zh-CN" sz="2000">
                <a:cs typeface="Arial" panose="020B0604020202020204" pitchFamily="34" charset="0"/>
              </a:rPr>
              <a:t>;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zh-CN" sz="2000" i="1">
                <a:cs typeface="Arial" panose="020B0604020202020204" pitchFamily="34" charset="0"/>
              </a:rPr>
              <a:t>n</a:t>
            </a:r>
            <a:r>
              <a:rPr lang="zh-CN" altLang="zh-CN" sz="2000" i="1" baseline="-25000">
                <a:cs typeface="Arial" panose="020B0604020202020204" pitchFamily="34" charset="0"/>
              </a:rPr>
              <a:t>k</a:t>
            </a:r>
            <a:r>
              <a:rPr lang="en-US" altLang="zh-CN" sz="2000">
                <a:cs typeface="Arial" panose="020B0604020202020204" pitchFamily="34" charset="0"/>
              </a:rPr>
              <a:t> is the number of pixels having gray level</a:t>
            </a:r>
            <a:r>
              <a:rPr lang="zh-CN" altLang="zh-CN" sz="2000">
                <a:cs typeface="Arial" panose="020B0604020202020204" pitchFamily="34" charset="0"/>
              </a:rPr>
              <a:t> </a:t>
            </a:r>
            <a:r>
              <a:rPr lang="zh-CN" altLang="zh-CN" sz="2000" i="1">
                <a:cs typeface="Arial" panose="020B0604020202020204" pitchFamily="34" charset="0"/>
              </a:rPr>
              <a:t>r</a:t>
            </a:r>
            <a:r>
              <a:rPr lang="zh-CN" altLang="zh-CN" sz="2000" i="1" baseline="-25000">
                <a:cs typeface="Arial" panose="020B0604020202020204" pitchFamily="34" charset="0"/>
              </a:rPr>
              <a:t>k</a:t>
            </a:r>
            <a:endParaRPr lang="en-US" altLang="zh-CN" sz="1600" i="1" baseline="-25000">
              <a:cs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endParaRPr lang="zh-CN" altLang="zh-CN" sz="2400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zh-CN" sz="2400" b="0">
                <a:solidFill>
                  <a:srgbClr val="3333FF"/>
                </a:solidFill>
                <a:latin typeface="宋体" panose="02010600030101010101" pitchFamily="2" charset="-122"/>
              </a:rPr>
              <a:t>归一化直方图</a:t>
            </a:r>
            <a:r>
              <a:rPr lang="zh-CN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1800">
                <a:cs typeface="Arial" panose="020B0604020202020204" pitchFamily="34" charset="0"/>
              </a:rPr>
              <a:t>Normalized histogram (</a:t>
            </a:r>
            <a:r>
              <a:rPr lang="en-US" altLang="zh-CN" sz="1800">
                <a:solidFill>
                  <a:srgbClr val="996633"/>
                </a:solidFill>
                <a:cs typeface="Arial" panose="020B0604020202020204" pitchFamily="34" charset="0"/>
              </a:rPr>
              <a:t>probability</a:t>
            </a:r>
            <a:r>
              <a:rPr lang="en-US" altLang="zh-CN" sz="1800">
                <a:cs typeface="Arial" panose="020B0604020202020204" pitchFamily="34" charset="0"/>
              </a:rPr>
              <a:t>)</a:t>
            </a:r>
            <a:r>
              <a:rPr lang="zh-CN" altLang="zh-CN" sz="1800">
                <a:cs typeface="Arial" panose="020B0604020202020204" pitchFamily="34" charset="0"/>
              </a:rPr>
              <a:t>)</a:t>
            </a:r>
            <a:r>
              <a:rPr lang="zh-CN" altLang="zh-CN" sz="2400" b="0">
                <a:solidFill>
                  <a:srgbClr val="FF0000"/>
                </a:solidFill>
                <a:latin typeface="宋体" panose="02010600030101010101" pitchFamily="2" charset="-122"/>
              </a:rPr>
              <a:t> 	</a:t>
            </a:r>
            <a:endParaRPr lang="zh-CN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zh-CN" sz="2000" b="1">
                <a:latin typeface="宋体" panose="02010600030101010101" pitchFamily="2" charset="-122"/>
              </a:rPr>
              <a:t>n</a:t>
            </a:r>
            <a:r>
              <a:rPr lang="en-US" altLang="zh-CN" sz="2000" b="1">
                <a:latin typeface="宋体" panose="02010600030101010101" pitchFamily="2" charset="-122"/>
              </a:rPr>
              <a:t> </a:t>
            </a:r>
            <a:r>
              <a:rPr lang="zh-CN" altLang="zh-CN" sz="2000" b="1">
                <a:latin typeface="宋体" panose="02010600030101010101" pitchFamily="2" charset="-122"/>
              </a:rPr>
              <a:t>是图像的像素总数</a:t>
            </a:r>
          </a:p>
        </p:txBody>
      </p:sp>
      <p:graphicFrame>
        <p:nvGraphicFramePr>
          <p:cNvPr id="22534" name="Object 4">
            <a:extLst>
              <a:ext uri="{FF2B5EF4-FFF2-40B4-BE49-F238E27FC236}">
                <a16:creationId xmlns:a16="http://schemas.microsoft.com/office/drawing/2014/main" id="{9216C203-E7D5-4ACF-A542-38592D771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148961"/>
              </p:ext>
            </p:extLst>
          </p:nvPr>
        </p:nvGraphicFramePr>
        <p:xfrm>
          <a:off x="1600278" y="1981238"/>
          <a:ext cx="13890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0" r:id="rId3" imgW="610130" imgH="228799" progId="Equation.3">
                  <p:embed/>
                </p:oleObj>
              </mc:Choice>
              <mc:Fallback>
                <p:oleObj r:id="rId3" imgW="610130" imgH="22879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78" y="1981238"/>
                        <a:ext cx="13890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535" name="Object 5">
                <a:extLst>
                  <a:ext uri="{FF2B5EF4-FFF2-40B4-BE49-F238E27FC236}">
                    <a16:creationId xmlns:a16="http://schemas.microsoft.com/office/drawing/2014/main" id="{C6E838F3-1B18-4FC1-838A-2C9FAA96A462}"/>
                  </a:ext>
                </a:extLst>
              </p:cNvPr>
              <p:cNvSpPr txBox="1"/>
              <p:nvPr/>
            </p:nvSpPr>
            <p:spPr bwMode="auto">
              <a:xfrm>
                <a:off x="1524080" y="4965646"/>
                <a:ext cx="3200400" cy="67309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800"/>
                  <a:t>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𝑀𝑁</m:t>
                        </m:r>
                      </m:den>
                    </m:f>
                  </m:oMath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22535" name="Object 5">
                <a:extLst>
                  <a:ext uri="{FF2B5EF4-FFF2-40B4-BE49-F238E27FC236}">
                    <a16:creationId xmlns:a16="http://schemas.microsoft.com/office/drawing/2014/main" id="{C6E838F3-1B18-4FC1-838A-2C9FAA96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80" y="4965646"/>
                <a:ext cx="3200400" cy="673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6" name="Picture 6">
            <a:extLst>
              <a:ext uri="{FF2B5EF4-FFF2-40B4-BE49-F238E27FC236}">
                <a16:creationId xmlns:a16="http://schemas.microsoft.com/office/drawing/2014/main" id="{97EAEF03-173B-4475-AB06-7C1875140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74" y="4381412"/>
            <a:ext cx="32004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>
            <a:extLst>
              <a:ext uri="{FF2B5EF4-FFF2-40B4-BE49-F238E27FC236}">
                <a16:creationId xmlns:a16="http://schemas.microsoft.com/office/drawing/2014/main" id="{70179DA5-1438-4277-B553-5EDD3B2AAD0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3555" name="灯片编号占位符 5">
            <a:extLst>
              <a:ext uri="{FF2B5EF4-FFF2-40B4-BE49-F238E27FC236}">
                <a16:creationId xmlns:a16="http://schemas.microsoft.com/office/drawing/2014/main" id="{D2162671-32ED-4262-9E94-4FAB4677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2C331BB-C265-4D1E-BA96-6419C72D2459}" type="slidenum">
              <a:rPr lang="zh-CN" altLang="zh-CN"/>
              <a:pPr algn="r"/>
              <a:t>19</a:t>
            </a:fld>
            <a:endParaRPr lang="zh-CN" altLang="zh-CN"/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FB3231DB-AAE9-43A3-B4BD-06B977D3B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0">
                <a:solidFill>
                  <a:srgbClr val="3333FF"/>
                </a:solidFill>
              </a:rPr>
              <a:t>直方图的几何意义</a:t>
            </a:r>
            <a:r>
              <a:rPr lang="zh-CN" altLang="en-US" sz="2400" b="0">
                <a:solidFill>
                  <a:srgbClr val="993300"/>
                </a:solidFill>
              </a:rPr>
              <a:t>：</a:t>
            </a:r>
            <a:r>
              <a:rPr lang="zh-CN" altLang="en-US" sz="2200" b="0"/>
              <a:t>横坐标为灰度级，纵坐标为灰度级的频率，绘制频率和灰度级的关系图就是灰度直方图，是图像的一个重要特征。</a:t>
            </a:r>
          </a:p>
          <a:p>
            <a:pPr lvl="1" eaLnBrk="1" hangingPunct="1"/>
            <a:r>
              <a:rPr lang="zh-CN" altLang="en-US" sz="2000"/>
              <a:t>反映图像中各灰度级像素出现的频率。</a:t>
            </a:r>
          </a:p>
          <a:p>
            <a:pPr lvl="1" eaLnBrk="1" hangingPunct="1"/>
            <a:r>
              <a:rPr lang="zh-CN" altLang="en-US" sz="2000"/>
              <a:t>反映图像灰度统计分布的情况</a:t>
            </a:r>
          </a:p>
        </p:txBody>
      </p:sp>
      <p:graphicFrame>
        <p:nvGraphicFramePr>
          <p:cNvPr id="23558" name="Object 4">
            <a:extLst>
              <a:ext uri="{FF2B5EF4-FFF2-40B4-BE49-F238E27FC236}">
                <a16:creationId xmlns:a16="http://schemas.microsoft.com/office/drawing/2014/main" id="{B321A21A-95FA-4194-ADAD-38AF0A028D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008313"/>
          <a:ext cx="3455988" cy="271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2" r:id="rId3" imgW="3456407" imgH="2719379" progId="Photoshop.Image.5">
                  <p:embed/>
                </p:oleObj>
              </mc:Choice>
              <mc:Fallback>
                <p:oleObj r:id="rId3" imgW="3456407" imgH="2719379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08313"/>
                        <a:ext cx="3455988" cy="271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5">
            <a:extLst>
              <a:ext uri="{FF2B5EF4-FFF2-40B4-BE49-F238E27FC236}">
                <a16:creationId xmlns:a16="http://schemas.microsoft.com/office/drawing/2014/main" id="{B468AB52-2748-4934-96A3-707C4FF58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3008313"/>
          <a:ext cx="3887788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3" r:id="rId5" imgW="3888457" imgH="3087893" progId="Photoshop.Image.5">
                  <p:embed/>
                </p:oleObj>
              </mc:Choice>
              <mc:Fallback>
                <p:oleObj r:id="rId5" imgW="3888457" imgH="3087893" progId="Photoshop.Image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08313"/>
                        <a:ext cx="3887788" cy="308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F36A3A5A-5FD5-407F-8C7F-3C434A60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直方图定义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>
            <a:extLst>
              <a:ext uri="{FF2B5EF4-FFF2-40B4-BE49-F238E27FC236}">
                <a16:creationId xmlns:a16="http://schemas.microsoft.com/office/drawing/2014/main" id="{A369F92D-6EF0-401A-AF45-709B68CD5F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123" name="灯片编号占位符 5">
            <a:extLst>
              <a:ext uri="{FF2B5EF4-FFF2-40B4-BE49-F238E27FC236}">
                <a16:creationId xmlns:a16="http://schemas.microsoft.com/office/drawing/2014/main" id="{E04E6BD1-4C1D-4674-A84E-58E16056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1A7EAA2-8950-4C21-90D3-237A4B6FF9EA}" type="slidenum">
              <a:rPr lang="zh-CN" altLang="zh-CN"/>
              <a:pPr algn="r"/>
              <a:t>2</a:t>
            </a:fld>
            <a:endParaRPr lang="zh-CN" altLang="zh-CN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16F39C80-A149-4356-84B6-FA6DBA1A8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b="0"/>
          </a:p>
          <a:p>
            <a:pPr eaLnBrk="1" hangingPunct="1"/>
            <a:endParaRPr lang="zh-CN" altLang="en-US" b="0"/>
          </a:p>
        </p:txBody>
      </p:sp>
      <p:sp>
        <p:nvSpPr>
          <p:cNvPr id="5126" name="AutoShape 4">
            <a:extLst>
              <a:ext uri="{FF2B5EF4-FFF2-40B4-BE49-F238E27FC236}">
                <a16:creationId xmlns:a16="http://schemas.microsoft.com/office/drawing/2014/main" id="{32D4B4A3-2828-4E06-A980-C5044C931046}"/>
              </a:ext>
            </a:extLst>
          </p:cNvPr>
          <p:cNvSpPr>
            <a:spLocks/>
          </p:cNvSpPr>
          <p:nvPr/>
        </p:nvSpPr>
        <p:spPr bwMode="auto">
          <a:xfrm>
            <a:off x="1338262" y="1265105"/>
            <a:ext cx="457200" cy="4038600"/>
          </a:xfrm>
          <a:prstGeom prst="leftBrace">
            <a:avLst>
              <a:gd name="adj1" fmla="val 736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7" name="Text Box 5">
            <a:extLst>
              <a:ext uri="{FF2B5EF4-FFF2-40B4-BE49-F238E27FC236}">
                <a16:creationId xmlns:a16="http://schemas.microsoft.com/office/drawing/2014/main" id="{A3C950D5-7C00-4DD6-9557-B641A7502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381" y="1143060"/>
            <a:ext cx="1371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zh-CN" sz="2000">
                <a:solidFill>
                  <a:srgbClr val="800000"/>
                </a:solidFill>
              </a:rPr>
              <a:t>空域方法</a:t>
            </a:r>
          </a:p>
          <a:p>
            <a:pPr eaLnBrk="1" hangingPunct="1"/>
            <a:endParaRPr lang="zh-CN" altLang="zh-CN" sz="2000"/>
          </a:p>
          <a:p>
            <a:pPr eaLnBrk="1" hangingPunct="1"/>
            <a:endParaRPr lang="zh-CN" altLang="zh-CN" sz="2000"/>
          </a:p>
          <a:p>
            <a:pPr eaLnBrk="1" hangingPunct="1"/>
            <a:endParaRPr lang="zh-CN" altLang="zh-CN" sz="2000">
              <a:solidFill>
                <a:srgbClr val="800000"/>
              </a:solidFill>
            </a:endParaRPr>
          </a:p>
          <a:p>
            <a:pPr eaLnBrk="1" hangingPunct="1"/>
            <a:endParaRPr lang="zh-CN" altLang="zh-CN" sz="2000">
              <a:solidFill>
                <a:srgbClr val="800000"/>
              </a:solidFill>
            </a:endParaRPr>
          </a:p>
          <a:p>
            <a:pPr eaLnBrk="1" hangingPunct="1"/>
            <a:endParaRPr lang="en-US" altLang="zh-CN" sz="2000">
              <a:solidFill>
                <a:srgbClr val="800000"/>
              </a:solidFill>
            </a:endParaRPr>
          </a:p>
          <a:p>
            <a:pPr eaLnBrk="1" hangingPunct="1"/>
            <a:r>
              <a:rPr lang="zh-CN" altLang="en-US" sz="2000">
                <a:solidFill>
                  <a:srgbClr val="800000"/>
                </a:solidFill>
              </a:rPr>
              <a:t>频域方法</a:t>
            </a:r>
            <a:endParaRPr lang="zh-CN" altLang="zh-CN" sz="2000">
              <a:solidFill>
                <a:srgbClr val="800000"/>
              </a:solidFill>
            </a:endParaRPr>
          </a:p>
          <a:p>
            <a:pPr eaLnBrk="1" hangingPunct="1"/>
            <a:endParaRPr lang="en-US" altLang="zh-CN" sz="2000">
              <a:solidFill>
                <a:srgbClr val="800000"/>
              </a:solidFill>
            </a:endParaRPr>
          </a:p>
          <a:p>
            <a:pPr eaLnBrk="1" hangingPunct="1"/>
            <a:endParaRPr lang="en-US" altLang="zh-CN" sz="2000">
              <a:solidFill>
                <a:srgbClr val="800000"/>
              </a:solidFill>
            </a:endParaRPr>
          </a:p>
          <a:p>
            <a:pPr eaLnBrk="1" hangingPunct="1"/>
            <a:endParaRPr lang="en-US" altLang="zh-CN" sz="2000">
              <a:solidFill>
                <a:srgbClr val="800000"/>
              </a:solidFill>
            </a:endParaRPr>
          </a:p>
          <a:p>
            <a:pPr eaLnBrk="1" hangingPunct="1"/>
            <a:endParaRPr lang="en-US" altLang="zh-CN" sz="2000">
              <a:solidFill>
                <a:srgbClr val="800000"/>
              </a:solidFill>
            </a:endParaRPr>
          </a:p>
          <a:p>
            <a:pPr eaLnBrk="1" hangingPunct="1"/>
            <a:endParaRPr lang="zh-CN" altLang="zh-CN" sz="2000">
              <a:solidFill>
                <a:srgbClr val="800000"/>
              </a:solidFill>
            </a:endParaRPr>
          </a:p>
          <a:p>
            <a:pPr eaLnBrk="1" hangingPunct="1"/>
            <a:endParaRPr lang="zh-CN" altLang="zh-CN" sz="2000">
              <a:solidFill>
                <a:srgbClr val="800000"/>
              </a:solidFill>
            </a:endParaRPr>
          </a:p>
          <a:p>
            <a:pPr eaLnBrk="1" hangingPunct="1"/>
            <a:r>
              <a:rPr lang="zh-CN" altLang="en-US" sz="2000">
                <a:solidFill>
                  <a:srgbClr val="800000"/>
                </a:solidFill>
              </a:rPr>
              <a:t>小波方法</a:t>
            </a:r>
            <a:endParaRPr lang="zh-CN" altLang="zh-CN" sz="2000">
              <a:solidFill>
                <a:srgbClr val="800000"/>
              </a:solidFill>
            </a:endParaRPr>
          </a:p>
        </p:txBody>
      </p:sp>
      <p:sp>
        <p:nvSpPr>
          <p:cNvPr id="5131" name="Text Box 9">
            <a:extLst>
              <a:ext uri="{FF2B5EF4-FFF2-40B4-BE49-F238E27FC236}">
                <a16:creationId xmlns:a16="http://schemas.microsoft.com/office/drawing/2014/main" id="{AC8C4B44-0C93-4676-BA3B-5839C2493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20" y="1143060"/>
            <a:ext cx="28955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zh-CN" sz="2000">
                <a:solidFill>
                  <a:srgbClr val="3333FF"/>
                </a:solidFill>
              </a:rPr>
              <a:t>点处理</a:t>
            </a:r>
            <a:r>
              <a:rPr lang="zh-CN" altLang="zh-CN" sz="2000">
                <a:solidFill>
                  <a:srgbClr val="800000"/>
                </a:solidFill>
              </a:rPr>
              <a:t>（</a:t>
            </a:r>
            <a:r>
              <a:rPr lang="zh-CN" altLang="zh-CN" sz="2000"/>
              <a:t>灰度变换</a:t>
            </a:r>
            <a:r>
              <a:rPr lang="zh-CN" altLang="en-US" sz="2000"/>
              <a:t>函数</a:t>
            </a:r>
            <a:r>
              <a:rPr lang="zh-CN" altLang="zh-CN" sz="2000">
                <a:solidFill>
                  <a:srgbClr val="800000"/>
                </a:solidFill>
              </a:rPr>
              <a:t>）</a:t>
            </a:r>
          </a:p>
          <a:p>
            <a:pPr algn="l" eaLnBrk="1" hangingPunct="1"/>
            <a:endParaRPr lang="zh-CN" altLang="zh-CN" sz="2000">
              <a:solidFill>
                <a:srgbClr val="800000"/>
              </a:solidFill>
            </a:endParaRPr>
          </a:p>
          <a:p>
            <a:pPr algn="l" eaLnBrk="1" hangingPunct="1"/>
            <a:r>
              <a:rPr lang="zh-CN" altLang="zh-CN" sz="2000">
                <a:solidFill>
                  <a:srgbClr val="3333FF"/>
                </a:solidFill>
              </a:rPr>
              <a:t>模板处理</a:t>
            </a:r>
            <a:r>
              <a:rPr lang="zh-CN" altLang="zh-CN" sz="2000">
                <a:solidFill>
                  <a:srgbClr val="800000"/>
                </a:solidFill>
              </a:rPr>
              <a:t>（</a:t>
            </a:r>
            <a:r>
              <a:rPr lang="zh-CN" altLang="zh-CN" sz="2000"/>
              <a:t>滤波</a:t>
            </a:r>
            <a:r>
              <a:rPr lang="zh-CN" altLang="zh-CN" sz="2000">
                <a:solidFill>
                  <a:srgbClr val="800000"/>
                </a:solidFill>
              </a:rPr>
              <a:t>）</a:t>
            </a:r>
          </a:p>
        </p:txBody>
      </p:sp>
      <p:sp>
        <p:nvSpPr>
          <p:cNvPr id="5135" name="Text Box 13">
            <a:extLst>
              <a:ext uri="{FF2B5EF4-FFF2-40B4-BE49-F238E27FC236}">
                <a16:creationId xmlns:a16="http://schemas.microsoft.com/office/drawing/2014/main" id="{DBDD41A3-F55B-4F8F-9AA5-22F224696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659062"/>
            <a:ext cx="7620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solidFill>
                  <a:srgbClr val="800000"/>
                </a:solidFill>
              </a:rPr>
              <a:t>图</a:t>
            </a:r>
          </a:p>
          <a:p>
            <a:pPr eaLnBrk="1" hangingPunct="1"/>
            <a:r>
              <a:rPr lang="zh-CN" altLang="zh-CN" sz="2000" b="1">
                <a:solidFill>
                  <a:srgbClr val="800000"/>
                </a:solidFill>
              </a:rPr>
              <a:t>像</a:t>
            </a:r>
          </a:p>
          <a:p>
            <a:pPr eaLnBrk="1" hangingPunct="1"/>
            <a:r>
              <a:rPr lang="zh-CN" altLang="zh-CN" sz="2000" b="1">
                <a:solidFill>
                  <a:srgbClr val="800000"/>
                </a:solidFill>
              </a:rPr>
              <a:t>增</a:t>
            </a:r>
          </a:p>
          <a:p>
            <a:pPr eaLnBrk="1" hangingPunct="1"/>
            <a:r>
              <a:rPr lang="zh-CN" altLang="zh-CN" sz="2000" b="1">
                <a:solidFill>
                  <a:srgbClr val="800000"/>
                </a:solidFill>
              </a:rPr>
              <a:t>强</a:t>
            </a:r>
          </a:p>
          <a:p>
            <a:pPr eaLnBrk="1" hangingPunct="1">
              <a:spcBef>
                <a:spcPct val="50000"/>
              </a:spcBef>
            </a:pPr>
            <a:endParaRPr lang="zh-CN" altLang="zh-CN" sz="2000"/>
          </a:p>
        </p:txBody>
      </p:sp>
      <p:sp>
        <p:nvSpPr>
          <p:cNvPr id="5136" name="AutoShape 14">
            <a:extLst>
              <a:ext uri="{FF2B5EF4-FFF2-40B4-BE49-F238E27FC236}">
                <a16:creationId xmlns:a16="http://schemas.microsoft.com/office/drawing/2014/main" id="{AD0E5CE5-DDDE-46FA-AEF3-F97888545997}"/>
              </a:ext>
            </a:extLst>
          </p:cNvPr>
          <p:cNvSpPr>
            <a:spLocks/>
          </p:cNvSpPr>
          <p:nvPr/>
        </p:nvSpPr>
        <p:spPr bwMode="auto">
          <a:xfrm>
            <a:off x="3505200" y="1240850"/>
            <a:ext cx="228622" cy="816586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7" name="AutoShape 15">
            <a:extLst>
              <a:ext uri="{FF2B5EF4-FFF2-40B4-BE49-F238E27FC236}">
                <a16:creationId xmlns:a16="http://schemas.microsoft.com/office/drawing/2014/main" id="{73E21F0F-7888-4DE5-9F3D-FF066769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712" y="3543299"/>
            <a:ext cx="4949574" cy="2476439"/>
          </a:xfrm>
          <a:prstGeom prst="wedgeRoundRectCallout">
            <a:avLst>
              <a:gd name="adj1" fmla="val -57907"/>
              <a:gd name="adj2" fmla="val -6631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Char char="Ø"/>
            </a:pPr>
            <a:r>
              <a:rPr lang="zh-CN" altLang="zh-CN" sz="2000"/>
              <a:t>空间域增强：对图像的像素直接处理</a:t>
            </a:r>
            <a:endParaRPr lang="en-US" altLang="zh-CN" sz="2000"/>
          </a:p>
          <a:p>
            <a:pPr marL="0" indent="0" algn="l" eaLnBrk="1" hangingPunct="1"/>
            <a:endParaRPr lang="en-US" altLang="zh-CN" sz="2000"/>
          </a:p>
          <a:p>
            <a:pPr algn="l" eaLnBrk="1" hangingPunct="1">
              <a:buFont typeface="Wingdings" panose="05000000000000000000" pitchFamily="2" charset="2"/>
              <a:buChar char="Ø"/>
            </a:pPr>
            <a:r>
              <a:rPr lang="zh-CN" altLang="zh-CN" sz="2000"/>
              <a:t>频率域增强：图像</a:t>
            </a:r>
            <a:r>
              <a:rPr lang="zh-CN" altLang="en-US" sz="2000"/>
              <a:t>经过傅里叶</a:t>
            </a:r>
            <a:r>
              <a:rPr lang="zh-CN" altLang="zh-CN" sz="2000"/>
              <a:t>变换</a:t>
            </a:r>
            <a:r>
              <a:rPr lang="zh-CN" altLang="en-US" sz="2000"/>
              <a:t>后，再进行处理</a:t>
            </a:r>
            <a:endParaRPr lang="en-US" altLang="zh-CN" sz="2000"/>
          </a:p>
          <a:p>
            <a:pPr algn="l" eaLnBrk="1" hangingPunct="1">
              <a:buFont typeface="Wingdings" panose="05000000000000000000" pitchFamily="2" charset="2"/>
              <a:buChar char="Ø"/>
            </a:pPr>
            <a:endParaRPr lang="en-US" altLang="zh-CN" sz="2000"/>
          </a:p>
          <a:p>
            <a:pPr algn="l" eaLnBrk="1" hangingPunct="1">
              <a:buFont typeface="Wingdings" panose="05000000000000000000" pitchFamily="2" charset="2"/>
              <a:buChar char="Ø"/>
            </a:pPr>
            <a:r>
              <a:rPr lang="zh-CN" altLang="zh-CN" sz="2000"/>
              <a:t>频率域增强：图像</a:t>
            </a:r>
            <a:r>
              <a:rPr lang="zh-CN" altLang="en-US" sz="2000"/>
              <a:t>经过小波</a:t>
            </a:r>
            <a:r>
              <a:rPr lang="zh-CN" altLang="zh-CN" sz="2000"/>
              <a:t>变换</a:t>
            </a:r>
            <a:r>
              <a:rPr lang="zh-CN" altLang="en-US" sz="2000"/>
              <a:t>后，再进行处理</a:t>
            </a:r>
            <a:endParaRPr lang="zh-CN" altLang="zh-CN" sz="2000"/>
          </a:p>
          <a:p>
            <a:pPr algn="l" eaLnBrk="1" hangingPunct="1">
              <a:buFont typeface="Wingdings" panose="05000000000000000000" pitchFamily="2" charset="2"/>
              <a:buChar char="Ø"/>
            </a:pPr>
            <a:endParaRPr lang="zh-CN" altLang="zh-CN" sz="200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222C696-AE64-4715-965E-96874FB15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7654925" cy="533400"/>
          </a:xfrm>
        </p:spPr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zh-CN"/>
              <a:t>.</a:t>
            </a:r>
            <a:r>
              <a:rPr lang="en-US" altLang="zh-CN"/>
              <a:t>0</a:t>
            </a:r>
            <a:r>
              <a:rPr lang="zh-CN" altLang="zh-CN"/>
              <a:t> </a:t>
            </a:r>
            <a:r>
              <a:rPr lang="zh-CN" altLang="en-US"/>
              <a:t>图像增强方法概述</a:t>
            </a:r>
            <a:endParaRPr lang="en-US" altLang="zh-CN" sz="200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>
            <a:extLst>
              <a:ext uri="{FF2B5EF4-FFF2-40B4-BE49-F238E27FC236}">
                <a16:creationId xmlns:a16="http://schemas.microsoft.com/office/drawing/2014/main" id="{0EF597DE-5F63-4364-AB24-E84330035A9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4579" name="灯片编号占位符 5">
            <a:extLst>
              <a:ext uri="{FF2B5EF4-FFF2-40B4-BE49-F238E27FC236}">
                <a16:creationId xmlns:a16="http://schemas.microsoft.com/office/drawing/2014/main" id="{E5A4C702-A3D4-47D8-B586-0B4A463B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7925A38-17AE-45D2-8742-A8809E769969}" type="slidenum">
              <a:rPr lang="zh-CN" altLang="zh-CN"/>
              <a:pPr algn="r"/>
              <a:t>20</a:t>
            </a:fld>
            <a:endParaRPr lang="zh-CN" altLang="zh-CN"/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5D4C16D6-6BD4-458E-9621-11E61241B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876800"/>
          </a:xfrm>
        </p:spPr>
        <p:txBody>
          <a:bodyPr/>
          <a:lstStyle/>
          <a:p>
            <a:pPr algn="just" eaLnBrk="1" hangingPunct="1"/>
            <a:r>
              <a:rPr lang="zh-CN" altLang="en-US" sz="2400" b="0">
                <a:solidFill>
                  <a:schemeClr val="tx1"/>
                </a:solidFill>
              </a:rPr>
              <a:t>灰度直方图只能反映图像的灰度统计分布情况，而不能反映图像像素的空间位置关系。</a:t>
            </a:r>
          </a:p>
          <a:p>
            <a:pPr algn="just" eaLnBrk="1" hangingPunct="1"/>
            <a:endParaRPr lang="zh-CN" altLang="en-US" sz="2400" b="0">
              <a:solidFill>
                <a:schemeClr val="tx1"/>
              </a:solidFill>
            </a:endParaRPr>
          </a:p>
          <a:p>
            <a:pPr algn="just" eaLnBrk="1" hangingPunct="1"/>
            <a:r>
              <a:rPr lang="zh-CN" altLang="en-US" sz="2400" b="0">
                <a:solidFill>
                  <a:schemeClr val="tx1"/>
                </a:solidFill>
              </a:rPr>
              <a:t>一幅图像对应唯一的灰度直方图，不同的图像可对应相同的直方图。 </a:t>
            </a:r>
          </a:p>
          <a:p>
            <a:pPr algn="ctr" eaLnBrk="1" hangingPunct="1"/>
            <a:endParaRPr lang="zh-CN" altLang="en-US" sz="2400" b="0">
              <a:solidFill>
                <a:schemeClr val="tx1"/>
              </a:solidFill>
            </a:endParaRPr>
          </a:p>
          <a:p>
            <a:pPr algn="ctr" eaLnBrk="1" hangingPunct="1"/>
            <a:endParaRPr lang="zh-CN" altLang="en-US" sz="2400" b="0">
              <a:solidFill>
                <a:schemeClr val="tx1"/>
              </a:solidFill>
            </a:endParaRPr>
          </a:p>
          <a:p>
            <a:pPr algn="ctr" eaLnBrk="1" hangingPunct="1"/>
            <a:endParaRPr lang="zh-CN" altLang="en-US" sz="2400" b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</a:rPr>
              <a:t>若一幅图像分成多个区域，多个区域的直方图之和即为原图像的直方图。</a:t>
            </a:r>
          </a:p>
          <a:p>
            <a:pPr algn="ctr" eaLnBrk="1" hangingPunct="1"/>
            <a:endParaRPr lang="zh-CN" altLang="en-US" sz="2800" b="0">
              <a:solidFill>
                <a:schemeClr val="tx1"/>
              </a:solidFill>
            </a:endParaRPr>
          </a:p>
        </p:txBody>
      </p:sp>
      <p:graphicFrame>
        <p:nvGraphicFramePr>
          <p:cNvPr id="24581" name="Object 3">
            <a:extLst>
              <a:ext uri="{FF2B5EF4-FFF2-40B4-BE49-F238E27FC236}">
                <a16:creationId xmlns:a16="http://schemas.microsoft.com/office/drawing/2014/main" id="{D73599C0-E797-404A-8546-2E2361CF1B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276600"/>
          <a:ext cx="27686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5" r:id="rId4" imgW="2768254" imgH="977778" progId="Photoshop.Image.6">
                  <p:embed/>
                </p:oleObj>
              </mc:Choice>
              <mc:Fallback>
                <p:oleObj r:id="rId4" imgW="2768254" imgH="977778" progId="Photoshop.Image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27686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0489B39D-BAF4-41B6-926B-BD1C5A118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直方图定义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>
            <a:extLst>
              <a:ext uri="{FF2B5EF4-FFF2-40B4-BE49-F238E27FC236}">
                <a16:creationId xmlns:a16="http://schemas.microsoft.com/office/drawing/2014/main" id="{6C053947-E791-4199-B12F-D85DE3F4E5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5603" name="灯片编号占位符 5">
            <a:extLst>
              <a:ext uri="{FF2B5EF4-FFF2-40B4-BE49-F238E27FC236}">
                <a16:creationId xmlns:a16="http://schemas.microsoft.com/office/drawing/2014/main" id="{2F163D6B-F97A-45E0-94BE-6FFBF1D0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25E6A39-16D8-41E4-8BF1-E0340180C41A}" type="slidenum">
              <a:rPr lang="zh-CN" altLang="zh-CN"/>
              <a:pPr algn="r"/>
              <a:t>21</a:t>
            </a:fld>
            <a:endParaRPr lang="zh-CN" altLang="zh-CN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3D0DD05-EE8F-4C71-B186-3ED6DE821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77200" cy="5287963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b="0">
                <a:solidFill>
                  <a:srgbClr val="3333FF"/>
                </a:solidFill>
              </a:rPr>
              <a:t>直方图的作用（直观上）</a:t>
            </a:r>
            <a:endParaRPr lang="en-US" altLang="zh-CN" sz="2400" b="0">
              <a:solidFill>
                <a:srgbClr val="3333F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b="0">
                <a:solidFill>
                  <a:schemeClr val="tx1"/>
                </a:solidFill>
              </a:rPr>
              <a:t>①判断图像质量</a:t>
            </a:r>
            <a:endParaRPr lang="en-US" altLang="zh-CN" b="0">
              <a:solidFill>
                <a:schemeClr val="tx1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b="0">
                <a:solidFill>
                  <a:schemeClr val="tx1"/>
                </a:solidFill>
              </a:rPr>
              <a:t>暗图像的直方图分量集中在灰度级的</a:t>
            </a:r>
            <a:r>
              <a:rPr lang="zh-CN" altLang="en-US" b="0" u="sng">
                <a:solidFill>
                  <a:schemeClr val="tx1"/>
                </a:solidFill>
              </a:rPr>
              <a:t>低端</a:t>
            </a:r>
            <a:endParaRPr lang="en-US" altLang="zh-CN" b="0" u="sng">
              <a:solidFill>
                <a:schemeClr val="tx1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zh-CN" altLang="en-US" b="0">
                <a:solidFill>
                  <a:schemeClr val="tx1"/>
                </a:solidFill>
              </a:rPr>
              <a:t>低对比度的图像拥有</a:t>
            </a:r>
            <a:r>
              <a:rPr lang="zh-CN" altLang="en-US" b="0" u="sng">
                <a:solidFill>
                  <a:schemeClr val="tx1"/>
                </a:solidFill>
              </a:rPr>
              <a:t>较窄</a:t>
            </a:r>
            <a:r>
              <a:rPr lang="zh-CN" altLang="en-US" b="0">
                <a:solidFill>
                  <a:schemeClr val="tx1"/>
                </a:solidFill>
              </a:rPr>
              <a:t>的直方图</a:t>
            </a:r>
            <a:endParaRPr lang="en-US" altLang="zh-CN" b="0">
              <a:solidFill>
                <a:schemeClr val="tx1"/>
              </a:solidFill>
            </a:endParaRPr>
          </a:p>
          <a:p>
            <a:pPr marL="0" indent="0" algn="just" eaLnBrk="1" hangingPunct="1">
              <a:buNone/>
            </a:pPr>
            <a:endParaRPr lang="zh-CN" altLang="en-US" sz="1800" b="0">
              <a:solidFill>
                <a:schemeClr val="tx1"/>
              </a:solidFill>
            </a:endParaRPr>
          </a:p>
          <a:p>
            <a:pPr algn="just" eaLnBrk="1" hangingPunct="1">
              <a:buNone/>
            </a:pP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②判断图像量化是否恰当</a:t>
            </a: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r>
              <a:rPr lang="en-US" altLang="zh-CN" b="0">
                <a:solidFill>
                  <a:schemeClr val="tx1"/>
                </a:solidFill>
              </a:rPr>
              <a:t>         </a:t>
            </a:r>
            <a:r>
              <a:rPr lang="en-US" altLang="zh-CN" sz="1600" b="0">
                <a:solidFill>
                  <a:schemeClr val="tx1"/>
                </a:solidFill>
              </a:rPr>
              <a:t>(a)</a:t>
            </a:r>
            <a:r>
              <a:rPr lang="zh-CN" altLang="en-US" sz="1600" b="0">
                <a:solidFill>
                  <a:schemeClr val="tx1"/>
                </a:solidFill>
              </a:rPr>
              <a:t>恰当量化            </a:t>
            </a:r>
            <a:r>
              <a:rPr lang="en-US" altLang="zh-CN" sz="1600" b="0">
                <a:solidFill>
                  <a:schemeClr val="tx1"/>
                </a:solidFill>
              </a:rPr>
              <a:t>(b)</a:t>
            </a:r>
            <a:r>
              <a:rPr lang="zh-CN" altLang="en-US" sz="1600" b="0">
                <a:solidFill>
                  <a:schemeClr val="tx1"/>
                </a:solidFill>
              </a:rPr>
              <a:t>未能有效利用              </a:t>
            </a:r>
            <a:r>
              <a:rPr lang="en-US" altLang="zh-CN" sz="1600" b="0">
                <a:solidFill>
                  <a:schemeClr val="tx1"/>
                </a:solidFill>
              </a:rPr>
              <a:t>(c)</a:t>
            </a:r>
            <a:r>
              <a:rPr lang="zh-CN" altLang="en-US" sz="1600" b="0">
                <a:solidFill>
                  <a:schemeClr val="tx1"/>
                </a:solidFill>
              </a:rPr>
              <a:t>超过了动态范围</a:t>
            </a:r>
            <a:endParaRPr lang="en-US" altLang="zh-CN" sz="1600" b="0">
              <a:solidFill>
                <a:schemeClr val="tx1"/>
              </a:solidFill>
            </a:endParaRPr>
          </a:p>
          <a:p>
            <a:pPr algn="just" eaLnBrk="1" hangingPunct="1">
              <a:buNone/>
            </a:pPr>
            <a:endParaRPr lang="en-US" altLang="zh-CN" sz="1600" b="0">
              <a:solidFill>
                <a:schemeClr val="tx1"/>
              </a:solidFill>
            </a:endParaRPr>
          </a:p>
          <a:p>
            <a:pPr algn="just" eaLnBrk="1" hangingPunct="1">
              <a:buNone/>
            </a:pPr>
            <a:endParaRPr lang="en-US" altLang="zh-CN" sz="1600" b="0">
              <a:solidFill>
                <a:schemeClr val="tx1"/>
              </a:solidFill>
            </a:endParaRPr>
          </a:p>
          <a:p>
            <a:pPr algn="ctr" eaLnBrk="1" hangingPunct="1">
              <a:buNone/>
            </a:pPr>
            <a:r>
              <a:rPr lang="zh-CN" altLang="en-US" sz="1600">
                <a:solidFill>
                  <a:srgbClr val="00B050"/>
                </a:solidFill>
              </a:rPr>
              <a:t>总结</a:t>
            </a:r>
            <a:r>
              <a:rPr lang="zh-CN" altLang="en-US" sz="1600" b="0">
                <a:solidFill>
                  <a:schemeClr val="tx1"/>
                </a:solidFill>
              </a:rPr>
              <a:t>：直方图若占据了整个灰度级且分布均匀，则该图像生动且细节丰富。</a:t>
            </a:r>
          </a:p>
          <a:p>
            <a:pPr algn="just" eaLnBrk="1" hangingPunct="1">
              <a:buNone/>
            </a:pPr>
            <a:endParaRPr lang="zh-CN" altLang="en-US" sz="2800" b="0">
              <a:solidFill>
                <a:schemeClr val="tx1"/>
              </a:solidFill>
            </a:endParaRPr>
          </a:p>
        </p:txBody>
      </p:sp>
      <p:graphicFrame>
        <p:nvGraphicFramePr>
          <p:cNvPr id="25605" name="Object 3">
            <a:extLst>
              <a:ext uri="{FF2B5EF4-FFF2-40B4-BE49-F238E27FC236}">
                <a16:creationId xmlns:a16="http://schemas.microsoft.com/office/drawing/2014/main" id="{88D50027-1176-4284-B0AC-29EC098BAC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678090"/>
              </p:ext>
            </p:extLst>
          </p:nvPr>
        </p:nvGraphicFramePr>
        <p:xfrm>
          <a:off x="1219200" y="3276604"/>
          <a:ext cx="70104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" r:id="rId3" imgW="4476190" imgH="581106" progId="Paint.Picture">
                  <p:embed/>
                </p:oleObj>
              </mc:Choice>
              <mc:Fallback>
                <p:oleObj r:id="rId3" imgW="4476190" imgH="58110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76604"/>
                        <a:ext cx="70104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Rectangle 6">
            <a:extLst>
              <a:ext uri="{FF2B5EF4-FFF2-40B4-BE49-F238E27FC236}">
                <a16:creationId xmlns:a16="http://schemas.microsoft.com/office/drawing/2014/main" id="{EE923D2B-EBFE-41D8-B20E-A838788CF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996633"/>
              </a:solidFill>
            </a:endParaRPr>
          </a:p>
        </p:txBody>
      </p:sp>
      <p:sp>
        <p:nvSpPr>
          <p:cNvPr id="25609" name="Rectangle 7">
            <a:extLst>
              <a:ext uri="{FF2B5EF4-FFF2-40B4-BE49-F238E27FC236}">
                <a16:creationId xmlns:a16="http://schemas.microsoft.com/office/drawing/2014/main" id="{39316298-8E32-4364-BAD5-4ECA3D44E2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800"/>
              <a:t>直方图的作用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6D70473B-ECF2-4583-BF70-6EEE5A3C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0DA0469-ED85-4246-9F45-578EB0C454B8}" type="slidenum">
              <a:rPr lang="zh-CN" altLang="zh-CN"/>
              <a:pPr algn="r"/>
              <a:t>22</a:t>
            </a:fld>
            <a:endParaRPr lang="zh-CN" altLang="zh-CN"/>
          </a:p>
        </p:txBody>
      </p:sp>
      <p:pic>
        <p:nvPicPr>
          <p:cNvPr id="27652" name="Picture 2" descr="未命名">
            <a:extLst>
              <a:ext uri="{FF2B5EF4-FFF2-40B4-BE49-F238E27FC236}">
                <a16:creationId xmlns:a16="http://schemas.microsoft.com/office/drawing/2014/main" id="{5016A972-A219-4544-8FF5-CF57493C6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3">
            <a:extLst>
              <a:ext uri="{FF2B5EF4-FFF2-40B4-BE49-F238E27FC236}">
                <a16:creationId xmlns:a16="http://schemas.microsoft.com/office/drawing/2014/main" id="{EC5AEF49-589D-40EB-8ACF-FB5F9A23B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504" y="762000"/>
            <a:ext cx="147637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Arial Unicode MS" pitchFamily="34" charset="-122"/>
              </a:rPr>
              <a:t>Dark image</a:t>
            </a:r>
          </a:p>
        </p:txBody>
      </p:sp>
      <p:pic>
        <p:nvPicPr>
          <p:cNvPr id="27654" name="Picture 4">
            <a:extLst>
              <a:ext uri="{FF2B5EF4-FFF2-40B4-BE49-F238E27FC236}">
                <a16:creationId xmlns:a16="http://schemas.microsoft.com/office/drawing/2014/main" id="{4913790F-836B-4B92-8BE5-BA37BA1F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4" y="0"/>
            <a:ext cx="56546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Rectangle 5">
            <a:extLst>
              <a:ext uri="{FF2B5EF4-FFF2-40B4-BE49-F238E27FC236}">
                <a16:creationId xmlns:a16="http://schemas.microsoft.com/office/drawing/2014/main" id="{BEB5B35A-6B5E-45EE-BC9F-D64247FFC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504" y="2362200"/>
            <a:ext cx="1617663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Arial Unicode MS" pitchFamily="34" charset="-122"/>
              </a:rPr>
              <a:t>Bright image</a:t>
            </a: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AC2DBF15-A97E-4B43-9402-186DBC313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804" y="3962400"/>
            <a:ext cx="240347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Arial Unicode MS" pitchFamily="34" charset="-122"/>
              </a:rPr>
              <a:t>Low-contrast image</a:t>
            </a:r>
          </a:p>
        </p:txBody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53CA2BB8-A7D3-436D-BAF1-2364AD53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504" y="5257800"/>
            <a:ext cx="2460625" cy="40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ahoma" panose="020B0604030504040204" pitchFamily="34" charset="0"/>
                <a:ea typeface="Arial Unicode MS" pitchFamily="34" charset="-122"/>
              </a:rPr>
              <a:t>High-contrast image</a:t>
            </a:r>
          </a:p>
        </p:txBody>
      </p:sp>
      <p:sp>
        <p:nvSpPr>
          <p:cNvPr id="27658" name="Rectangle 8">
            <a:extLst>
              <a:ext uri="{FF2B5EF4-FFF2-40B4-BE49-F238E27FC236}">
                <a16:creationId xmlns:a16="http://schemas.microsoft.com/office/drawing/2014/main" id="{55308592-A669-498F-BE5C-2147EA28B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504" y="5822928"/>
            <a:ext cx="2341563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/>
              <a:t>Uniform histogram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>
            <a:extLst>
              <a:ext uri="{FF2B5EF4-FFF2-40B4-BE49-F238E27FC236}">
                <a16:creationId xmlns:a16="http://schemas.microsoft.com/office/drawing/2014/main" id="{E703F31B-73AE-4014-8183-718217F4C32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28675" name="灯片编号占位符 5">
            <a:extLst>
              <a:ext uri="{FF2B5EF4-FFF2-40B4-BE49-F238E27FC236}">
                <a16:creationId xmlns:a16="http://schemas.microsoft.com/office/drawing/2014/main" id="{5A5711E1-9FA1-45F6-86CB-B28B254E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AEDEBB3-DAF1-4439-B01D-889ADBE74AD1}" type="slidenum">
              <a:rPr lang="zh-CN" altLang="zh-CN"/>
              <a:pPr algn="r"/>
              <a:t>23</a:t>
            </a:fld>
            <a:endParaRPr lang="zh-CN" altLang="zh-CN"/>
          </a:p>
        </p:txBody>
      </p:sp>
      <p:grpSp>
        <p:nvGrpSpPr>
          <p:cNvPr id="28676" name="Group 2">
            <a:extLst>
              <a:ext uri="{FF2B5EF4-FFF2-40B4-BE49-F238E27FC236}">
                <a16:creationId xmlns:a16="http://schemas.microsoft.com/office/drawing/2014/main" id="{D6C8EA0B-2379-4E56-BE4C-10809DFF8B24}"/>
              </a:ext>
            </a:extLst>
          </p:cNvPr>
          <p:cNvGrpSpPr>
            <a:grpSpLocks/>
          </p:cNvGrpSpPr>
          <p:nvPr/>
        </p:nvGrpSpPr>
        <p:grpSpPr bwMode="auto">
          <a:xfrm>
            <a:off x="4800500" y="4267138"/>
            <a:ext cx="3581400" cy="1524000"/>
            <a:chOff x="0" y="0"/>
            <a:chExt cx="3504" cy="1536"/>
          </a:xfrm>
        </p:grpSpPr>
        <p:sp>
          <p:nvSpPr>
            <p:cNvPr id="28685" name="Line 3">
              <a:extLst>
                <a:ext uri="{FF2B5EF4-FFF2-40B4-BE49-F238E27FC236}">
                  <a16:creationId xmlns:a16="http://schemas.microsoft.com/office/drawing/2014/main" id="{565F77A1-D32C-472D-A514-0F0918DEF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92"/>
              <a:ext cx="35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6" name="Line 4">
              <a:extLst>
                <a:ext uri="{FF2B5EF4-FFF2-40B4-BE49-F238E27FC236}">
                  <a16:creationId xmlns:a16="http://schemas.microsoft.com/office/drawing/2014/main" id="{95406E04-54E2-469E-983A-AD0B068B4A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" y="0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7" name="Line 5">
              <a:extLst>
                <a:ext uri="{FF2B5EF4-FFF2-40B4-BE49-F238E27FC236}">
                  <a16:creationId xmlns:a16="http://schemas.microsoft.com/office/drawing/2014/main" id="{7A0AE7F7-F97F-445F-89EA-6C8960DAE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8" name="Line 6">
              <a:extLst>
                <a:ext uri="{FF2B5EF4-FFF2-40B4-BE49-F238E27FC236}">
                  <a16:creationId xmlns:a16="http://schemas.microsoft.com/office/drawing/2014/main" id="{7FD2DC66-F0CA-4CA3-82F2-4F9973D89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9" name="Line 7">
              <a:extLst>
                <a:ext uri="{FF2B5EF4-FFF2-40B4-BE49-F238E27FC236}">
                  <a16:creationId xmlns:a16="http://schemas.microsoft.com/office/drawing/2014/main" id="{F94CEA90-0CB4-47DC-BD8A-3C0191E74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0" name="Line 8">
              <a:extLst>
                <a:ext uri="{FF2B5EF4-FFF2-40B4-BE49-F238E27FC236}">
                  <a16:creationId xmlns:a16="http://schemas.microsoft.com/office/drawing/2014/main" id="{3C7811E2-A916-483E-8B5D-3166D79FA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1" name="Line 9">
              <a:extLst>
                <a:ext uri="{FF2B5EF4-FFF2-40B4-BE49-F238E27FC236}">
                  <a16:creationId xmlns:a16="http://schemas.microsoft.com/office/drawing/2014/main" id="{82BA8B62-AB75-4351-A03B-488A1DD439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2" name="Line 10">
              <a:extLst>
                <a:ext uri="{FF2B5EF4-FFF2-40B4-BE49-F238E27FC236}">
                  <a16:creationId xmlns:a16="http://schemas.microsoft.com/office/drawing/2014/main" id="{AD3F1E61-A585-4595-94C2-52D5C9259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3" name="Line 11">
              <a:extLst>
                <a:ext uri="{FF2B5EF4-FFF2-40B4-BE49-F238E27FC236}">
                  <a16:creationId xmlns:a16="http://schemas.microsoft.com/office/drawing/2014/main" id="{03AF7934-D816-4D56-93F3-195F2FDF5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4" name="Line 12">
              <a:extLst>
                <a:ext uri="{FF2B5EF4-FFF2-40B4-BE49-F238E27FC236}">
                  <a16:creationId xmlns:a16="http://schemas.microsoft.com/office/drawing/2014/main" id="{90A6E9BB-EF67-4F4B-821A-602E30E8E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5" name="Line 13">
              <a:extLst>
                <a:ext uri="{FF2B5EF4-FFF2-40B4-BE49-F238E27FC236}">
                  <a16:creationId xmlns:a16="http://schemas.microsoft.com/office/drawing/2014/main" id="{2BA88538-CD95-4D44-93DD-B479E49E2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6" name="Line 14">
              <a:extLst>
                <a:ext uri="{FF2B5EF4-FFF2-40B4-BE49-F238E27FC236}">
                  <a16:creationId xmlns:a16="http://schemas.microsoft.com/office/drawing/2014/main" id="{D79D3B89-AF98-4C45-B4D3-AD9F04914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7" name="Line 15">
              <a:extLst>
                <a:ext uri="{FF2B5EF4-FFF2-40B4-BE49-F238E27FC236}">
                  <a16:creationId xmlns:a16="http://schemas.microsoft.com/office/drawing/2014/main" id="{E48FE00A-2B9A-400E-8CA6-A476E0D99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8" name="Line 16">
              <a:extLst>
                <a:ext uri="{FF2B5EF4-FFF2-40B4-BE49-F238E27FC236}">
                  <a16:creationId xmlns:a16="http://schemas.microsoft.com/office/drawing/2014/main" id="{DE73777A-F9BA-48DF-947D-7B50DDD2E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9" name="Line 17">
              <a:extLst>
                <a:ext uri="{FF2B5EF4-FFF2-40B4-BE49-F238E27FC236}">
                  <a16:creationId xmlns:a16="http://schemas.microsoft.com/office/drawing/2014/main" id="{B2A3F990-673B-4498-990F-2B0E59376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0" name="Line 18">
              <a:extLst>
                <a:ext uri="{FF2B5EF4-FFF2-40B4-BE49-F238E27FC236}">
                  <a16:creationId xmlns:a16="http://schemas.microsoft.com/office/drawing/2014/main" id="{8164D53C-F687-42C6-9298-4C1BA0FEC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1" name="Line 19">
              <a:extLst>
                <a:ext uri="{FF2B5EF4-FFF2-40B4-BE49-F238E27FC236}">
                  <a16:creationId xmlns:a16="http://schemas.microsoft.com/office/drawing/2014/main" id="{39857F1B-3C86-4690-868A-87966A60C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2" name="Line 20">
              <a:extLst>
                <a:ext uri="{FF2B5EF4-FFF2-40B4-BE49-F238E27FC236}">
                  <a16:creationId xmlns:a16="http://schemas.microsoft.com/office/drawing/2014/main" id="{7A18BE94-1C7C-4790-BD93-86A92305A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3" name="Line 21">
              <a:extLst>
                <a:ext uri="{FF2B5EF4-FFF2-40B4-BE49-F238E27FC236}">
                  <a16:creationId xmlns:a16="http://schemas.microsoft.com/office/drawing/2014/main" id="{67624761-0025-4FE6-9EFC-C27AADD9E0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4" name="Line 22">
              <a:extLst>
                <a:ext uri="{FF2B5EF4-FFF2-40B4-BE49-F238E27FC236}">
                  <a16:creationId xmlns:a16="http://schemas.microsoft.com/office/drawing/2014/main" id="{CB90701B-25EE-45B6-993D-58174985F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5" name="Line 23">
              <a:extLst>
                <a:ext uri="{FF2B5EF4-FFF2-40B4-BE49-F238E27FC236}">
                  <a16:creationId xmlns:a16="http://schemas.microsoft.com/office/drawing/2014/main" id="{F8B8C5FF-6E31-4298-A2A7-B62874BFC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6" name="Line 24">
              <a:extLst>
                <a:ext uri="{FF2B5EF4-FFF2-40B4-BE49-F238E27FC236}">
                  <a16:creationId xmlns:a16="http://schemas.microsoft.com/office/drawing/2014/main" id="{C5DBD2CC-C202-4BAF-881D-008869B2E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7" name="Line 25">
              <a:extLst>
                <a:ext uri="{FF2B5EF4-FFF2-40B4-BE49-F238E27FC236}">
                  <a16:creationId xmlns:a16="http://schemas.microsoft.com/office/drawing/2014/main" id="{63613456-04EA-4FB6-81A5-D7E4E9C64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8" name="Line 26">
              <a:extLst>
                <a:ext uri="{FF2B5EF4-FFF2-40B4-BE49-F238E27FC236}">
                  <a16:creationId xmlns:a16="http://schemas.microsoft.com/office/drawing/2014/main" id="{484233E6-4FCB-412C-B51E-B408E3EAC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9" name="Line 27">
              <a:extLst>
                <a:ext uri="{FF2B5EF4-FFF2-40B4-BE49-F238E27FC236}">
                  <a16:creationId xmlns:a16="http://schemas.microsoft.com/office/drawing/2014/main" id="{F505D983-EA5C-4232-A502-9BBF80C75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0" name="Line 28">
              <a:extLst>
                <a:ext uri="{FF2B5EF4-FFF2-40B4-BE49-F238E27FC236}">
                  <a16:creationId xmlns:a16="http://schemas.microsoft.com/office/drawing/2014/main" id="{02C892E7-77AC-425E-8853-B96F1A522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1" name="Line 29">
              <a:extLst>
                <a:ext uri="{FF2B5EF4-FFF2-40B4-BE49-F238E27FC236}">
                  <a16:creationId xmlns:a16="http://schemas.microsoft.com/office/drawing/2014/main" id="{884BDBBD-0967-464B-A8A8-6D5D13254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2" name="Line 30">
              <a:extLst>
                <a:ext uri="{FF2B5EF4-FFF2-40B4-BE49-F238E27FC236}">
                  <a16:creationId xmlns:a16="http://schemas.microsoft.com/office/drawing/2014/main" id="{56553E76-FF3F-4E05-AADD-6AF3CB6A9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3" name="Line 31">
              <a:extLst>
                <a:ext uri="{FF2B5EF4-FFF2-40B4-BE49-F238E27FC236}">
                  <a16:creationId xmlns:a16="http://schemas.microsoft.com/office/drawing/2014/main" id="{F782FD31-E9FD-42DB-9D6A-AB8FB4D77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4" name="Line 32">
              <a:extLst>
                <a:ext uri="{FF2B5EF4-FFF2-40B4-BE49-F238E27FC236}">
                  <a16:creationId xmlns:a16="http://schemas.microsoft.com/office/drawing/2014/main" id="{63C80873-7578-42BA-BCD2-B4CC7315A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5" name="Line 33">
              <a:extLst>
                <a:ext uri="{FF2B5EF4-FFF2-40B4-BE49-F238E27FC236}">
                  <a16:creationId xmlns:a16="http://schemas.microsoft.com/office/drawing/2014/main" id="{C41E39BD-885C-4333-886F-515492542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6" name="Line 34">
              <a:extLst>
                <a:ext uri="{FF2B5EF4-FFF2-40B4-BE49-F238E27FC236}">
                  <a16:creationId xmlns:a16="http://schemas.microsoft.com/office/drawing/2014/main" id="{2FA608D5-E7E4-4C03-861F-85D0F6FD2E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7" name="Line 35">
              <a:extLst>
                <a:ext uri="{FF2B5EF4-FFF2-40B4-BE49-F238E27FC236}">
                  <a16:creationId xmlns:a16="http://schemas.microsoft.com/office/drawing/2014/main" id="{E3A190B2-71A2-4E24-9C9F-255E53722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8" name="Line 36">
              <a:extLst>
                <a:ext uri="{FF2B5EF4-FFF2-40B4-BE49-F238E27FC236}">
                  <a16:creationId xmlns:a16="http://schemas.microsoft.com/office/drawing/2014/main" id="{D582B565-D312-4AC6-971C-B3AF15419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6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677" name="Group 37">
            <a:extLst>
              <a:ext uri="{FF2B5EF4-FFF2-40B4-BE49-F238E27FC236}">
                <a16:creationId xmlns:a16="http://schemas.microsoft.com/office/drawing/2014/main" id="{F6147A76-C63A-4F61-A334-8783E695C137}"/>
              </a:ext>
            </a:extLst>
          </p:cNvPr>
          <p:cNvGrpSpPr>
            <a:grpSpLocks/>
          </p:cNvGrpSpPr>
          <p:nvPr/>
        </p:nvGrpSpPr>
        <p:grpSpPr bwMode="auto">
          <a:xfrm>
            <a:off x="838100" y="4267138"/>
            <a:ext cx="3124200" cy="1447800"/>
            <a:chOff x="0" y="0"/>
            <a:chExt cx="1968" cy="912"/>
          </a:xfrm>
        </p:grpSpPr>
        <p:sp>
          <p:nvSpPr>
            <p:cNvPr id="28682" name="Line 38">
              <a:extLst>
                <a:ext uri="{FF2B5EF4-FFF2-40B4-BE49-F238E27FC236}">
                  <a16:creationId xmlns:a16="http://schemas.microsoft.com/office/drawing/2014/main" id="{73C55221-F2F3-4D78-9988-BEE9C39FE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12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3" name="未知">
              <a:extLst>
                <a:ext uri="{FF2B5EF4-FFF2-40B4-BE49-F238E27FC236}">
                  <a16:creationId xmlns:a16="http://schemas.microsoft.com/office/drawing/2014/main" id="{C491D69E-FE07-4AF8-A6AA-8C995218D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" y="208"/>
              <a:ext cx="1488" cy="704"/>
            </a:xfrm>
            <a:custGeom>
              <a:avLst/>
              <a:gdLst>
                <a:gd name="T0" fmla="*/ 0 w 1584"/>
                <a:gd name="T1" fmla="*/ 704 h 752"/>
                <a:gd name="T2" fmla="*/ 361 w 1584"/>
                <a:gd name="T3" fmla="*/ 75 h 752"/>
                <a:gd name="T4" fmla="*/ 631 w 1584"/>
                <a:gd name="T5" fmla="*/ 255 h 752"/>
                <a:gd name="T6" fmla="*/ 902 w 1584"/>
                <a:gd name="T7" fmla="*/ 165 h 752"/>
                <a:gd name="T8" fmla="*/ 1127 w 1584"/>
                <a:gd name="T9" fmla="*/ 300 h 752"/>
                <a:gd name="T10" fmla="*/ 1353 w 1584"/>
                <a:gd name="T11" fmla="*/ 434 h 752"/>
                <a:gd name="T12" fmla="*/ 1488 w 1584"/>
                <a:gd name="T13" fmla="*/ 704 h 7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4" h="752">
                  <a:moveTo>
                    <a:pt x="0" y="752"/>
                  </a:moveTo>
                  <a:cubicBezTo>
                    <a:pt x="136" y="456"/>
                    <a:pt x="272" y="160"/>
                    <a:pt x="384" y="80"/>
                  </a:cubicBezTo>
                  <a:cubicBezTo>
                    <a:pt x="496" y="0"/>
                    <a:pt x="576" y="256"/>
                    <a:pt x="672" y="272"/>
                  </a:cubicBezTo>
                  <a:cubicBezTo>
                    <a:pt x="768" y="288"/>
                    <a:pt x="872" y="168"/>
                    <a:pt x="960" y="176"/>
                  </a:cubicBezTo>
                  <a:cubicBezTo>
                    <a:pt x="1048" y="184"/>
                    <a:pt x="1120" y="272"/>
                    <a:pt x="1200" y="320"/>
                  </a:cubicBezTo>
                  <a:cubicBezTo>
                    <a:pt x="1280" y="368"/>
                    <a:pt x="1376" y="392"/>
                    <a:pt x="1440" y="464"/>
                  </a:cubicBezTo>
                  <a:cubicBezTo>
                    <a:pt x="1504" y="536"/>
                    <a:pt x="1544" y="644"/>
                    <a:pt x="1584" y="752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4" name="Line 40">
              <a:extLst>
                <a:ext uri="{FF2B5EF4-FFF2-40B4-BE49-F238E27FC236}">
                  <a16:creationId xmlns:a16="http://schemas.microsoft.com/office/drawing/2014/main" id="{4195A714-436F-4293-B3B7-7C7A07E9A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" y="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78" name="AutoShape 41">
            <a:extLst>
              <a:ext uri="{FF2B5EF4-FFF2-40B4-BE49-F238E27FC236}">
                <a16:creationId xmlns:a16="http://schemas.microsoft.com/office/drawing/2014/main" id="{D8C77348-D3CC-43A8-8927-792B73B4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700" y="502913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9" name="Rectangle 42">
            <a:extLst>
              <a:ext uri="{FF2B5EF4-FFF2-40B4-BE49-F238E27FC236}">
                <a16:creationId xmlns:a16="http://schemas.microsoft.com/office/drawing/2014/main" id="{E202D49A-9E4C-4859-AABB-A3FB1B3D6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300" y="4479863"/>
            <a:ext cx="170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zh-CN" sz="2000">
                <a:solidFill>
                  <a:schemeClr val="tx2"/>
                </a:solidFill>
                <a:latin typeface="宋体" panose="02010600030101010101" pitchFamily="2" charset="-122"/>
              </a:rPr>
              <a:t>直方图均衡化</a:t>
            </a:r>
          </a:p>
        </p:txBody>
      </p:sp>
      <p:sp>
        <p:nvSpPr>
          <p:cNvPr id="28680" name="Rectangle 43">
            <a:extLst>
              <a:ext uri="{FF2B5EF4-FFF2-40B4-BE49-F238E27FC236}">
                <a16:creationId xmlns:a16="http://schemas.microsoft.com/office/drawing/2014/main" id="{DA388131-3EF2-42AF-9003-4AFD9810BC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zh-CN" sz="2800"/>
              <a:t>直方图均衡</a:t>
            </a:r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28681" name="Rectangle 44">
            <a:extLst>
              <a:ext uri="{FF2B5EF4-FFF2-40B4-BE49-F238E27FC236}">
                <a16:creationId xmlns:a16="http://schemas.microsoft.com/office/drawing/2014/main" id="{504279D6-04EF-4320-A959-8D31BEDEA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8" y="1066862"/>
            <a:ext cx="8077094" cy="4953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sz="2400" b="0">
                <a:solidFill>
                  <a:srgbClr val="3333FF"/>
                </a:solidFill>
              </a:rPr>
              <a:t>直方图均衡化</a:t>
            </a:r>
            <a:endParaRPr lang="en-US" altLang="zh-CN" sz="2400" b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处理过程</a:t>
            </a:r>
            <a:r>
              <a:rPr lang="zh-CN" altLang="en-US" b="0">
                <a:solidFill>
                  <a:schemeClr val="tx2"/>
                </a:solidFill>
              </a:rPr>
              <a:t>：将原图像的直方图通过变换函数修正为均匀的直方图，然后按均衡直方图修正原图像。</a:t>
            </a:r>
          </a:p>
          <a:p>
            <a:pPr eaLnBrk="1" hangingPunct="1"/>
            <a:r>
              <a:rPr lang="zh-CN" altLang="en-US" sz="2000">
                <a:solidFill>
                  <a:schemeClr val="tx1"/>
                </a:solidFill>
              </a:rPr>
              <a:t>基本思想</a:t>
            </a:r>
            <a:r>
              <a:rPr lang="zh-CN" altLang="en-US" sz="2000" b="0">
                <a:solidFill>
                  <a:schemeClr val="tx1"/>
                </a:solidFill>
              </a:rPr>
              <a:t>：把原始图像的直方图变换为</a:t>
            </a:r>
            <a:r>
              <a:rPr lang="zh-CN" altLang="en-US" sz="2000" b="0">
                <a:solidFill>
                  <a:srgbClr val="FF0000"/>
                </a:solidFill>
              </a:rPr>
              <a:t>均匀分布</a:t>
            </a:r>
            <a:r>
              <a:rPr lang="zh-CN" altLang="en-US" sz="2000" b="0">
                <a:solidFill>
                  <a:schemeClr val="tx1"/>
                </a:solidFill>
              </a:rPr>
              <a:t>的形式，</a:t>
            </a:r>
            <a:r>
              <a:rPr lang="zh-CN" altLang="en-US" b="0">
                <a:solidFill>
                  <a:schemeClr val="tx2"/>
                </a:solidFill>
              </a:rPr>
              <a:t>各灰度级具有相同的出现频数。</a:t>
            </a:r>
            <a:endParaRPr lang="zh-CN" altLang="en-US" sz="2000" b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2000"/>
              <a:t>增加像素灰度的动态范围</a:t>
            </a:r>
          </a:p>
          <a:p>
            <a:pPr lvl="1" eaLnBrk="1" hangingPunct="1"/>
            <a:r>
              <a:rPr lang="zh-CN" altLang="en-US" sz="2000"/>
              <a:t>增强图像整体对比度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灯片编号占位符 6">
            <a:extLst>
              <a:ext uri="{FF2B5EF4-FFF2-40B4-BE49-F238E27FC236}">
                <a16:creationId xmlns:a16="http://schemas.microsoft.com/office/drawing/2014/main" id="{88211F5C-8397-41B3-A40D-754BD2ED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A3ED907-36EE-477D-B9A5-B5BCE3CC5174}" type="slidenum">
              <a:rPr lang="zh-CN" altLang="zh-CN"/>
              <a:pPr algn="r"/>
              <a:t>24</a:t>
            </a:fld>
            <a:endParaRPr lang="zh-CN" altLang="zh-CN"/>
          </a:p>
        </p:txBody>
      </p:sp>
      <p:sp>
        <p:nvSpPr>
          <p:cNvPr id="29701" name="Rectangle 3">
            <a:extLst>
              <a:ext uri="{FF2B5EF4-FFF2-40B4-BE49-F238E27FC236}">
                <a16:creationId xmlns:a16="http://schemas.microsoft.com/office/drawing/2014/main" id="{DDBC2693-3A2F-40D3-935A-44CB777ABA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90664"/>
            <a:ext cx="7967662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rgbClr val="FF0000"/>
                </a:solidFill>
              </a:rPr>
              <a:t>先考虑连续灰度值</a:t>
            </a:r>
            <a:r>
              <a:rPr lang="zh-CN" altLang="en-US" sz="2400" b="0">
                <a:solidFill>
                  <a:schemeClr val="tx1"/>
                </a:solidFill>
              </a:rPr>
              <a:t>：要找到一种变换 </a:t>
            </a:r>
            <a:r>
              <a:rPr lang="en-US" altLang="zh-CN" sz="2400" b="0" i="1">
                <a:solidFill>
                  <a:schemeClr val="tx1"/>
                </a:solidFill>
              </a:rPr>
              <a:t>s</a:t>
            </a:r>
            <a:r>
              <a:rPr lang="en-US" altLang="zh-CN" sz="2400" b="0">
                <a:solidFill>
                  <a:schemeClr val="tx1"/>
                </a:solidFill>
              </a:rPr>
              <a:t>=</a:t>
            </a:r>
            <a:r>
              <a:rPr lang="en-US" altLang="zh-CN" sz="2400" b="0" i="1">
                <a:solidFill>
                  <a:schemeClr val="tx1"/>
                </a:solidFill>
              </a:rPr>
              <a:t>T</a:t>
            </a:r>
            <a:r>
              <a:rPr lang="en-US" altLang="zh-CN" sz="2400" b="0">
                <a:solidFill>
                  <a:schemeClr val="tx1"/>
                </a:solidFill>
              </a:rPr>
              <a:t>(</a:t>
            </a:r>
            <a:r>
              <a:rPr lang="en-US" altLang="zh-CN" sz="2400" b="0" i="1">
                <a:solidFill>
                  <a:schemeClr val="tx1"/>
                </a:solidFill>
              </a:rPr>
              <a:t>r</a:t>
            </a:r>
            <a:r>
              <a:rPr lang="en-US" altLang="zh-CN" sz="2400" b="0">
                <a:solidFill>
                  <a:schemeClr val="tx1"/>
                </a:solidFill>
              </a:rPr>
              <a:t>) </a:t>
            </a:r>
            <a:r>
              <a:rPr lang="zh-CN" altLang="en-US" sz="2400" b="0">
                <a:solidFill>
                  <a:schemeClr val="tx1"/>
                </a:solidFill>
              </a:rPr>
              <a:t>使直方图变平直，</a:t>
            </a:r>
            <a:r>
              <a:rPr lang="zh-CN" altLang="en-US" sz="2400" b="0">
                <a:solidFill>
                  <a:srgbClr val="3333FF"/>
                </a:solidFill>
              </a:rPr>
              <a:t>对该变换的要求</a:t>
            </a:r>
            <a:r>
              <a:rPr lang="zh-CN" altLang="en-US" sz="2400" b="0">
                <a:solidFill>
                  <a:schemeClr val="tx1"/>
                </a:solidFill>
              </a:rPr>
              <a:t>如下：</a:t>
            </a:r>
            <a:endParaRPr lang="en-US" altLang="zh-CN" sz="2400" b="0">
              <a:solidFill>
                <a:schemeClr val="tx1"/>
              </a:solidFill>
            </a:endParaRPr>
          </a:p>
          <a:p>
            <a:pPr eaLnBrk="1" hangingPunct="1"/>
            <a:endParaRPr lang="en-US" altLang="zh-CN" sz="1000" b="0">
              <a:solidFill>
                <a:schemeClr val="tx1"/>
              </a:solidFill>
            </a:endParaRPr>
          </a:p>
          <a:p>
            <a:pPr marL="471487" lvl="1" indent="0" eaLnBrk="1" hangingPunct="1">
              <a:buNone/>
            </a:pPr>
            <a:r>
              <a:rPr lang="en-US" altLang="zh-CN" sz="2000"/>
              <a:t>(a) </a:t>
            </a:r>
            <a:r>
              <a:rPr lang="zh-CN" altLang="en-US" sz="2000"/>
              <a:t>为使变换后的</a:t>
            </a:r>
            <a:r>
              <a:rPr lang="zh-CN" altLang="en-US" sz="2000" u="sng"/>
              <a:t>灰度范围</a:t>
            </a:r>
            <a:r>
              <a:rPr lang="zh-CN" altLang="en-US" sz="2000"/>
              <a:t>与原先一致，必须规定：</a:t>
            </a:r>
            <a:endParaRPr lang="en-US" altLang="zh-CN" sz="2000"/>
          </a:p>
          <a:p>
            <a:pPr marL="33337" indent="0" algn="ctr" eaLnBrk="1" hangingPunct="1">
              <a:buNone/>
            </a:pPr>
            <a:r>
              <a:rPr lang="en-US" altLang="zh-CN" b="0"/>
              <a:t>0 ≤</a:t>
            </a:r>
            <a:r>
              <a:rPr lang="en-US" altLang="zh-CN" b="0" i="1"/>
              <a:t>T</a:t>
            </a:r>
            <a:r>
              <a:rPr lang="en-US" altLang="zh-CN" b="0"/>
              <a:t>(</a:t>
            </a:r>
            <a:r>
              <a:rPr lang="en-US" altLang="zh-CN" b="0" i="1"/>
              <a:t>r</a:t>
            </a:r>
            <a:r>
              <a:rPr lang="en-US" altLang="zh-CN" b="0"/>
              <a:t>)≤1 for 0≤</a:t>
            </a:r>
            <a:r>
              <a:rPr lang="en-US" altLang="zh-CN" b="0" i="1"/>
              <a:t>r</a:t>
            </a:r>
            <a:r>
              <a:rPr lang="en-US" altLang="zh-CN" b="0"/>
              <a:t>≤1</a:t>
            </a:r>
            <a:endParaRPr lang="zh-CN" altLang="en-US" b="0"/>
          </a:p>
          <a:p>
            <a:pPr marL="471487" lvl="1" indent="0" eaLnBrk="1" hangingPunct="1">
              <a:buNone/>
            </a:pPr>
            <a:endParaRPr lang="en-US" altLang="zh-CN" sz="1000" b="0">
              <a:solidFill>
                <a:schemeClr val="tx1"/>
              </a:solidFill>
            </a:endParaRPr>
          </a:p>
          <a:p>
            <a:pPr marL="471487" lvl="1" indent="0" eaLnBrk="1" hangingPunct="1">
              <a:buNone/>
            </a:pPr>
            <a:r>
              <a:rPr lang="en-US" altLang="zh-CN" sz="2000"/>
              <a:t>(b) </a:t>
            </a:r>
            <a:r>
              <a:rPr lang="zh-CN" altLang="en-US" sz="2000" b="0">
                <a:solidFill>
                  <a:schemeClr val="tx1"/>
                </a:solidFill>
              </a:rPr>
              <a:t>为使变换后的灰度仍保持</a:t>
            </a:r>
            <a:r>
              <a:rPr lang="zh-CN" altLang="en-US" sz="2000" b="0" u="sng">
                <a:solidFill>
                  <a:schemeClr val="tx1"/>
                </a:solidFill>
              </a:rPr>
              <a:t>从黑到白</a:t>
            </a:r>
            <a:r>
              <a:rPr lang="zh-CN" altLang="en-US" sz="2000" b="0">
                <a:solidFill>
                  <a:schemeClr val="tx1"/>
                </a:solidFill>
              </a:rPr>
              <a:t>的单一变化</a:t>
            </a:r>
            <a:r>
              <a:rPr lang="zh-CN" altLang="en-US" sz="2000"/>
              <a:t>顺序，规定：</a:t>
            </a:r>
            <a:endParaRPr lang="en-US" altLang="zh-CN" sz="2000" b="0">
              <a:solidFill>
                <a:schemeClr val="tx1"/>
              </a:solidFill>
            </a:endParaRP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altLang="zh-CN" sz="2000" i="1"/>
              <a:t>T</a:t>
            </a:r>
            <a:r>
              <a:rPr lang="en-US" altLang="zh-CN" sz="2000"/>
              <a:t>(</a:t>
            </a:r>
            <a:r>
              <a:rPr lang="en-US" altLang="zh-CN" sz="2000" i="1"/>
              <a:t>r</a:t>
            </a:r>
            <a:r>
              <a:rPr lang="en-US" altLang="zh-CN" sz="2000"/>
              <a:t>)</a:t>
            </a:r>
            <a:r>
              <a:rPr lang="zh-CN" altLang="en-US" sz="2000"/>
              <a:t>在</a:t>
            </a:r>
            <a:r>
              <a:rPr lang="en-US" altLang="zh-CN" sz="2000"/>
              <a:t>0≤</a:t>
            </a:r>
            <a:r>
              <a:rPr lang="en-US" altLang="zh-CN" sz="2000" i="1"/>
              <a:t>r</a:t>
            </a:r>
            <a:r>
              <a:rPr lang="en-US" altLang="zh-CN" sz="2000"/>
              <a:t>≤1</a:t>
            </a:r>
            <a:r>
              <a:rPr lang="zh-CN" altLang="en-US" sz="2000"/>
              <a:t>内为单调递增函数；</a:t>
            </a:r>
            <a:endParaRPr lang="en-US" altLang="zh-CN" sz="2000"/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zh-CN" altLang="en-US" sz="2000" b="0">
                <a:solidFill>
                  <a:schemeClr val="tx1"/>
                </a:solidFill>
              </a:rPr>
              <a:t>当需要用反函数</a:t>
            </a:r>
            <a:r>
              <a:rPr lang="en-US" altLang="zh-CN" sz="2000" b="0" i="1">
                <a:solidFill>
                  <a:schemeClr val="tx1"/>
                </a:solidFill>
              </a:rPr>
              <a:t>r</a:t>
            </a:r>
            <a:r>
              <a:rPr lang="en-US" altLang="zh-CN" sz="2000"/>
              <a:t>=</a:t>
            </a:r>
            <a:r>
              <a:rPr lang="en-US" altLang="zh-CN" sz="2000" i="1"/>
              <a:t>T</a:t>
            </a:r>
            <a:r>
              <a:rPr lang="en-US" altLang="zh-CN" sz="2000" baseline="30000"/>
              <a:t>-1</a:t>
            </a:r>
            <a:r>
              <a:rPr lang="en-US" altLang="zh-CN" sz="2000"/>
              <a:t>(</a:t>
            </a:r>
            <a:r>
              <a:rPr lang="en-US" altLang="zh-CN" sz="2000" i="1"/>
              <a:t>s</a:t>
            </a:r>
            <a:r>
              <a:rPr lang="en-US" altLang="zh-CN" sz="2000"/>
              <a:t>)</a:t>
            </a:r>
            <a:r>
              <a:rPr lang="zh-CN" altLang="en-US" sz="2000"/>
              <a:t>时，则要求</a:t>
            </a:r>
            <a:r>
              <a:rPr lang="en-US" altLang="zh-CN" sz="2000" i="1"/>
              <a:t>T</a:t>
            </a:r>
            <a:r>
              <a:rPr lang="en-US" altLang="zh-CN" sz="2000"/>
              <a:t>(</a:t>
            </a:r>
            <a:r>
              <a:rPr lang="en-US" altLang="zh-CN" sz="2000" i="1"/>
              <a:t>r</a:t>
            </a:r>
            <a:r>
              <a:rPr lang="en-US" altLang="zh-CN" sz="2000"/>
              <a:t>)</a:t>
            </a:r>
            <a:r>
              <a:rPr lang="zh-CN" altLang="en-US" sz="2000"/>
              <a:t>是严格递增的。</a:t>
            </a:r>
            <a:endParaRPr lang="en-US" altLang="zh-CN" sz="2000"/>
          </a:p>
          <a:p>
            <a:pPr marL="471487" lvl="1" indent="0" eaLnBrk="1" hangingPunct="1">
              <a:buNone/>
            </a:pPr>
            <a:endParaRPr lang="en-US" altLang="zh-CN" sz="2000"/>
          </a:p>
        </p:txBody>
      </p:sp>
      <p:sp>
        <p:nvSpPr>
          <p:cNvPr id="6" name="Rectangle 43">
            <a:extLst>
              <a:ext uri="{FF2B5EF4-FFF2-40B4-BE49-F238E27FC236}">
                <a16:creationId xmlns:a16="http://schemas.microsoft.com/office/drawing/2014/main" id="{E5911DF4-A490-4237-B437-B48D0DAA5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直方图均衡</a:t>
            </a:r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B25D55-A428-4144-889F-1B292370A0DC}"/>
              </a:ext>
            </a:extLst>
          </p:cNvPr>
          <p:cNvSpPr/>
          <p:nvPr/>
        </p:nvSpPr>
        <p:spPr bwMode="auto">
          <a:xfrm>
            <a:off x="50000" y="5546891"/>
            <a:ext cx="8484400" cy="12953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393275D-0F8F-4949-862B-88240908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33" y="4267178"/>
            <a:ext cx="4370388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7959E111-9E13-4F71-BBF7-029BE57C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68" y="4297340"/>
            <a:ext cx="1046162" cy="21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F5506C5B-20A9-44BD-B5BF-788258A878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62"/>
            <a:ext cx="7967662" cy="4876672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</a:rPr>
              <a:t>把</a:t>
            </a:r>
            <a:r>
              <a:rPr lang="en-US" altLang="zh-CN" sz="2400" b="0" i="1">
                <a:solidFill>
                  <a:schemeClr val="tx1"/>
                </a:solidFill>
              </a:rPr>
              <a:t>r</a:t>
            </a:r>
            <a:r>
              <a:rPr lang="zh-CN" altLang="en-US" sz="2400" b="0">
                <a:solidFill>
                  <a:schemeClr val="tx1"/>
                </a:solidFill>
              </a:rPr>
              <a:t>和</a:t>
            </a:r>
            <a:r>
              <a:rPr lang="en-US" altLang="zh-CN" sz="2400" b="0" i="1">
                <a:solidFill>
                  <a:schemeClr val="tx1"/>
                </a:solidFill>
              </a:rPr>
              <a:t>s</a:t>
            </a:r>
            <a:r>
              <a:rPr lang="zh-CN" altLang="en-US" sz="2400" b="0">
                <a:solidFill>
                  <a:schemeClr val="tx1"/>
                </a:solidFill>
              </a:rPr>
              <a:t>看做区间</a:t>
            </a:r>
            <a:r>
              <a:rPr lang="en-US" altLang="zh-CN" sz="2400" b="0">
                <a:solidFill>
                  <a:schemeClr val="tx1"/>
                </a:solidFill>
              </a:rPr>
              <a:t>[0,</a:t>
            </a:r>
            <a:r>
              <a:rPr lang="en-US" altLang="zh-CN" sz="2400" b="0" i="1">
                <a:solidFill>
                  <a:schemeClr val="tx1"/>
                </a:solidFill>
              </a:rPr>
              <a:t>L</a:t>
            </a:r>
            <a:r>
              <a:rPr lang="en-US" altLang="zh-CN" sz="2400" b="0">
                <a:solidFill>
                  <a:schemeClr val="tx1"/>
                </a:solidFill>
              </a:rPr>
              <a:t>-1]</a:t>
            </a:r>
            <a:r>
              <a:rPr lang="zh-CN" altLang="en-US" sz="2400" b="0">
                <a:solidFill>
                  <a:schemeClr val="tx1"/>
                </a:solidFill>
              </a:rPr>
              <a:t>内的随机变量，</a:t>
            </a:r>
            <a:endParaRPr lang="en-US" altLang="zh-CN" sz="2400" b="0">
              <a:solidFill>
                <a:schemeClr val="tx1"/>
              </a:solidFill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</a:rPr>
              <a:t>令</a:t>
            </a:r>
            <a:r>
              <a:rPr lang="en-US" altLang="zh-CN" sz="2400" b="0" i="1">
                <a:solidFill>
                  <a:schemeClr val="tx1"/>
                </a:solidFill>
              </a:rPr>
              <a:t>p</a:t>
            </a:r>
            <a:r>
              <a:rPr lang="en-US" altLang="zh-CN" sz="2400" b="0" i="1" baseline="-25000">
                <a:solidFill>
                  <a:schemeClr val="tx1"/>
                </a:solidFill>
              </a:rPr>
              <a:t>r</a:t>
            </a:r>
            <a:r>
              <a:rPr lang="en-US" altLang="zh-CN" sz="2400" b="0">
                <a:solidFill>
                  <a:schemeClr val="tx1"/>
                </a:solidFill>
              </a:rPr>
              <a:t>(</a:t>
            </a:r>
            <a:r>
              <a:rPr lang="en-US" altLang="zh-CN" sz="2400" b="0" i="1">
                <a:solidFill>
                  <a:schemeClr val="tx1"/>
                </a:solidFill>
              </a:rPr>
              <a:t>r</a:t>
            </a:r>
            <a:r>
              <a:rPr lang="en-US" altLang="zh-CN" sz="2400" b="0">
                <a:solidFill>
                  <a:schemeClr val="tx1"/>
                </a:solidFill>
              </a:rPr>
              <a:t>)</a:t>
            </a:r>
            <a:r>
              <a:rPr lang="zh-CN" altLang="en-US" sz="2400" b="0">
                <a:solidFill>
                  <a:schemeClr val="tx1"/>
                </a:solidFill>
              </a:rPr>
              <a:t>和</a:t>
            </a:r>
            <a:r>
              <a:rPr lang="en-US" altLang="zh-CN" sz="2400" b="0" i="1">
                <a:solidFill>
                  <a:schemeClr val="tx1"/>
                </a:solidFill>
              </a:rPr>
              <a:t>p</a:t>
            </a:r>
            <a:r>
              <a:rPr lang="en-US" altLang="zh-CN" sz="2400" b="0" i="1" baseline="-25000">
                <a:solidFill>
                  <a:schemeClr val="tx1"/>
                </a:solidFill>
              </a:rPr>
              <a:t>s</a:t>
            </a:r>
            <a:r>
              <a:rPr lang="en-US" altLang="zh-CN" sz="2400" b="0">
                <a:solidFill>
                  <a:schemeClr val="tx1"/>
                </a:solidFill>
              </a:rPr>
              <a:t>(</a:t>
            </a:r>
            <a:r>
              <a:rPr lang="en-US" altLang="zh-CN" sz="2400" b="0" i="1">
                <a:solidFill>
                  <a:schemeClr val="tx1"/>
                </a:solidFill>
              </a:rPr>
              <a:t>s</a:t>
            </a:r>
            <a:r>
              <a:rPr lang="en-US" altLang="zh-CN" sz="2400" b="0">
                <a:solidFill>
                  <a:schemeClr val="tx1"/>
                </a:solidFill>
              </a:rPr>
              <a:t>)</a:t>
            </a:r>
            <a:r>
              <a:rPr lang="zh-CN" altLang="en-US" sz="2400" b="0">
                <a:solidFill>
                  <a:schemeClr val="tx1"/>
                </a:solidFill>
              </a:rPr>
              <a:t>分别是</a:t>
            </a:r>
            <a:r>
              <a:rPr lang="en-US" altLang="zh-CN" sz="2400" b="0">
                <a:solidFill>
                  <a:schemeClr val="tx1"/>
                </a:solidFill>
              </a:rPr>
              <a:t>r</a:t>
            </a:r>
            <a:r>
              <a:rPr lang="zh-CN" altLang="en-US" sz="2400" b="0">
                <a:solidFill>
                  <a:schemeClr val="tx1"/>
                </a:solidFill>
              </a:rPr>
              <a:t>和</a:t>
            </a:r>
            <a:r>
              <a:rPr lang="en-US" altLang="zh-CN" sz="2400" b="0">
                <a:solidFill>
                  <a:schemeClr val="tx1"/>
                </a:solidFill>
              </a:rPr>
              <a:t>s</a:t>
            </a:r>
            <a:r>
              <a:rPr lang="zh-CN" altLang="en-US" sz="2400" b="0">
                <a:solidFill>
                  <a:schemeClr val="tx1"/>
                </a:solidFill>
              </a:rPr>
              <a:t>的概率密度函数，</a:t>
            </a:r>
            <a:endParaRPr lang="en-US" altLang="zh-CN" sz="2400" b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zh-CN" altLang="en-US" b="0">
                <a:solidFill>
                  <a:schemeClr val="tx1"/>
                </a:solidFill>
              </a:rPr>
              <a:t>     （可看作归一化直方图                      的</a:t>
            </a:r>
            <a:r>
              <a:rPr lang="zh-CN" altLang="en-US">
                <a:solidFill>
                  <a:srgbClr val="FF0000"/>
                </a:solidFill>
              </a:rPr>
              <a:t>连续版本</a:t>
            </a:r>
            <a:r>
              <a:rPr lang="zh-CN" altLang="en-US" b="0">
                <a:solidFill>
                  <a:schemeClr val="tx1"/>
                </a:solidFill>
              </a:rPr>
              <a:t>）</a:t>
            </a:r>
            <a:endParaRPr lang="en-US" altLang="zh-CN" b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endParaRPr lang="en-US" altLang="zh-CN" sz="2400" b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</a:rPr>
              <a:t>假设</a:t>
            </a:r>
            <a:r>
              <a:rPr lang="en-US" altLang="zh-CN" sz="2400" b="0" i="1"/>
              <a:t>T</a:t>
            </a:r>
            <a:r>
              <a:rPr lang="en-US" altLang="zh-CN" sz="2400" b="0"/>
              <a:t>(</a:t>
            </a:r>
            <a:r>
              <a:rPr lang="en-US" altLang="zh-CN" sz="2400" b="0" i="1"/>
              <a:t>r</a:t>
            </a:r>
            <a:r>
              <a:rPr lang="en-US" altLang="zh-CN" sz="2400" b="0"/>
              <a:t>)</a:t>
            </a:r>
            <a:r>
              <a:rPr lang="zh-CN" altLang="en-US" sz="2400" b="0"/>
              <a:t>是连续可微的，则</a:t>
            </a:r>
            <a:r>
              <a:rPr lang="en-US" altLang="zh-CN" sz="2400" b="0" i="1">
                <a:solidFill>
                  <a:schemeClr val="tx1"/>
                </a:solidFill>
              </a:rPr>
              <a:t>p</a:t>
            </a:r>
            <a:r>
              <a:rPr lang="en-US" altLang="zh-CN" sz="2400" b="0" i="1" baseline="-25000">
                <a:solidFill>
                  <a:schemeClr val="tx1"/>
                </a:solidFill>
              </a:rPr>
              <a:t>s</a:t>
            </a:r>
            <a:r>
              <a:rPr lang="en-US" altLang="zh-CN" sz="2400" b="0">
                <a:solidFill>
                  <a:schemeClr val="tx1"/>
                </a:solidFill>
              </a:rPr>
              <a:t>(</a:t>
            </a:r>
            <a:r>
              <a:rPr lang="en-US" altLang="zh-CN" sz="2400" b="0" i="1">
                <a:solidFill>
                  <a:schemeClr val="tx1"/>
                </a:solidFill>
              </a:rPr>
              <a:t>s</a:t>
            </a:r>
            <a:r>
              <a:rPr lang="en-US" altLang="zh-CN" sz="2400" b="0">
                <a:solidFill>
                  <a:schemeClr val="tx1"/>
                </a:solidFill>
              </a:rPr>
              <a:t>)</a:t>
            </a:r>
            <a:r>
              <a:rPr lang="zh-CN" altLang="en-US" sz="2400" b="0">
                <a:solidFill>
                  <a:schemeClr val="tx1"/>
                </a:solidFill>
              </a:rPr>
              <a:t>的</a:t>
            </a:r>
            <a:r>
              <a:rPr lang="zh-CN" altLang="en-US" sz="2400" b="0">
                <a:solidFill>
                  <a:srgbClr val="3333FF"/>
                </a:solidFill>
              </a:rPr>
              <a:t>计算公式</a:t>
            </a:r>
            <a:r>
              <a:rPr lang="zh-CN" altLang="en-US" sz="2400" b="0">
                <a:solidFill>
                  <a:schemeClr val="tx1"/>
                </a:solidFill>
              </a:rPr>
              <a:t>如下：</a:t>
            </a:r>
            <a:endParaRPr lang="en-US" altLang="zh-CN" sz="2400" b="0">
              <a:solidFill>
                <a:schemeClr val="tx1"/>
              </a:solidFill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</a:endParaRPr>
          </a:p>
          <a:p>
            <a:pPr marL="471487" lvl="1" indent="0" eaLnBrk="1" hangingPunct="1">
              <a:buNone/>
            </a:pPr>
            <a:endParaRPr lang="en-US" altLang="zh-CN" sz="2000"/>
          </a:p>
          <a:p>
            <a:pPr marL="471487" lvl="1" indent="0" eaLnBrk="1" hangingPunct="1">
              <a:buNone/>
            </a:pPr>
            <a:endParaRPr lang="en-US" altLang="zh-CN" sz="2000"/>
          </a:p>
          <a:p>
            <a:pPr marL="471487" lvl="1" indent="0" eaLnBrk="1" hangingPunct="1">
              <a:buNone/>
            </a:pPr>
            <a:endParaRPr lang="en-US" altLang="zh-CN" sz="2000"/>
          </a:p>
          <a:p>
            <a:pPr marL="471487" lvl="1" indent="0" eaLnBrk="1" hangingPunct="1">
              <a:buNone/>
            </a:pPr>
            <a:endParaRPr lang="en-US" altLang="zh-CN" sz="2000"/>
          </a:p>
          <a:p>
            <a:pPr marL="471487" lvl="1" indent="0" eaLnBrk="1" hangingPunct="1">
              <a:buNone/>
            </a:pPr>
            <a:endParaRPr lang="en-US" altLang="zh-CN" sz="100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b="0">
                <a:solidFill>
                  <a:srgbClr val="00B050"/>
                </a:solidFill>
              </a:rPr>
              <a:t>练习：</a:t>
            </a:r>
            <a:r>
              <a:rPr lang="zh-CN" altLang="en-US" b="0"/>
              <a:t>证明上述等式成立</a:t>
            </a:r>
            <a:endParaRPr lang="en-US" altLang="zh-CN" b="0"/>
          </a:p>
        </p:txBody>
      </p:sp>
      <p:sp>
        <p:nvSpPr>
          <p:cNvPr id="31746" name="日期占位符 4">
            <a:extLst>
              <a:ext uri="{FF2B5EF4-FFF2-40B4-BE49-F238E27FC236}">
                <a16:creationId xmlns:a16="http://schemas.microsoft.com/office/drawing/2014/main" id="{3580006A-9C97-4F1D-8C95-5A5F16851E5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1747" name="灯片编号占位符 6">
            <a:extLst>
              <a:ext uri="{FF2B5EF4-FFF2-40B4-BE49-F238E27FC236}">
                <a16:creationId xmlns:a16="http://schemas.microsoft.com/office/drawing/2014/main" id="{7BF797C4-10FE-44D4-8FBD-34C2FD8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7E83680B-6FFA-4AE5-AD7C-C4BC6917109B}" type="slidenum">
              <a:rPr lang="zh-CN" altLang="zh-CN"/>
              <a:pPr algn="r"/>
              <a:t>25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3" name="Object 7">
                <a:extLst>
                  <a:ext uri="{FF2B5EF4-FFF2-40B4-BE49-F238E27FC236}">
                    <a16:creationId xmlns:a16="http://schemas.microsoft.com/office/drawing/2014/main" id="{33407F24-9DF0-4957-9756-CA8AF683AFFD}"/>
                  </a:ext>
                </a:extLst>
              </p:cNvPr>
              <p:cNvSpPr txBox="1"/>
              <p:nvPr/>
            </p:nvSpPr>
            <p:spPr bwMode="auto">
              <a:xfrm>
                <a:off x="3124238" y="4114782"/>
                <a:ext cx="2819326" cy="99057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31753" name="Object 7">
                <a:extLst>
                  <a:ext uri="{FF2B5EF4-FFF2-40B4-BE49-F238E27FC236}">
                    <a16:creationId xmlns:a16="http://schemas.microsoft.com/office/drawing/2014/main" id="{33407F24-9DF0-4957-9756-CA8AF683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38" y="4114782"/>
                <a:ext cx="2819326" cy="990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3">
            <a:extLst>
              <a:ext uri="{FF2B5EF4-FFF2-40B4-BE49-F238E27FC236}">
                <a16:creationId xmlns:a16="http://schemas.microsoft.com/office/drawing/2014/main" id="{6C9084B4-3FF3-4B97-9243-F6B5F5E97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直方图均衡</a:t>
            </a:r>
            <a:endParaRPr lang="zh-CN" altLang="zh-CN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5">
                <a:extLst>
                  <a:ext uri="{FF2B5EF4-FFF2-40B4-BE49-F238E27FC236}">
                    <a16:creationId xmlns:a16="http://schemas.microsoft.com/office/drawing/2014/main" id="{B6A72842-C34E-424E-B5C6-38015681FEFE}"/>
                  </a:ext>
                </a:extLst>
              </p:cNvPr>
              <p:cNvSpPr txBox="1"/>
              <p:nvPr/>
            </p:nvSpPr>
            <p:spPr bwMode="auto">
              <a:xfrm>
                <a:off x="3655166" y="2335190"/>
                <a:ext cx="1983606" cy="67309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𝑀𝑁</m:t>
                        </m:r>
                      </m:den>
                    </m:f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28" name="Object 5">
                <a:extLst>
                  <a:ext uri="{FF2B5EF4-FFF2-40B4-BE49-F238E27FC236}">
                    <a16:creationId xmlns:a16="http://schemas.microsoft.com/office/drawing/2014/main" id="{B6A72842-C34E-424E-B5C6-38015681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5166" y="2335190"/>
                <a:ext cx="1983606" cy="673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4">
            <a:extLst>
              <a:ext uri="{FF2B5EF4-FFF2-40B4-BE49-F238E27FC236}">
                <a16:creationId xmlns:a16="http://schemas.microsoft.com/office/drawing/2014/main" id="{3580006A-9C97-4F1D-8C95-5A5F16851E5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1747" name="灯片编号占位符 6">
            <a:extLst>
              <a:ext uri="{FF2B5EF4-FFF2-40B4-BE49-F238E27FC236}">
                <a16:creationId xmlns:a16="http://schemas.microsoft.com/office/drawing/2014/main" id="{7BF797C4-10FE-44D4-8FBD-34C2FD8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7E83680B-6FFA-4AE5-AD7C-C4BC6917109B}" type="slidenum">
              <a:rPr lang="zh-CN" altLang="zh-CN"/>
              <a:pPr algn="r"/>
              <a:t>26</a:t>
            </a:fld>
            <a:endParaRPr lang="zh-CN" altLang="zh-CN"/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1CDA3282-36EC-4914-B154-E2E87B1628A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90664"/>
            <a:ext cx="7967662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取变换函数</a:t>
            </a:r>
            <a:r>
              <a:rPr lang="en-US" altLang="zh-CN" sz="2400" b="0" i="1">
                <a:solidFill>
                  <a:schemeClr val="tx1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0" i="1">
                <a:solidFill>
                  <a:schemeClr val="tx1"/>
                </a:solidFill>
                <a:latin typeface="宋体" panose="02010600030101010101" pitchFamily="2" charset="-122"/>
              </a:rPr>
              <a:t>r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为：（</a:t>
            </a:r>
            <a:r>
              <a:rPr lang="en-US" altLang="zh-CN" sz="2400" b="0" i="1">
                <a:solidFill>
                  <a:schemeClr val="tx1"/>
                </a:solidFill>
                <a:latin typeface="宋体" panose="02010600030101010101" pitchFamily="2" charset="-122"/>
              </a:rPr>
              <a:t>r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400" b="0">
                <a:solidFill>
                  <a:srgbClr val="3333FF"/>
                </a:solidFill>
                <a:latin typeface="宋体" panose="02010600030101010101" pitchFamily="2" charset="-122"/>
              </a:rPr>
              <a:t>累积分布函数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400" b="0" i="1">
                <a:solidFill>
                  <a:schemeClr val="tx1"/>
                </a:solidFill>
                <a:latin typeface="宋体" panose="02010600030101010101" pitchFamily="2" charset="-122"/>
              </a:rPr>
              <a:t>L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-1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倍）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在该变换下，</a:t>
            </a:r>
            <a:r>
              <a:rPr lang="en-US" altLang="zh-CN" sz="2400" b="0" i="1">
                <a:solidFill>
                  <a:schemeClr val="tx1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400" b="0">
                <a:solidFill>
                  <a:schemeClr val="tx1"/>
                </a:solidFill>
              </a:rPr>
              <a:t>概率密度函数为</a:t>
            </a:r>
            <a:r>
              <a:rPr lang="en-US" altLang="zh-CN" sz="2400" b="0">
                <a:solidFill>
                  <a:schemeClr val="tx1"/>
                </a:solidFill>
              </a:rPr>
              <a:t>: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proof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zh-CN" b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zh-CN" altLang="en-US" b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52" name="Object 6">
                <a:extLst>
                  <a:ext uri="{FF2B5EF4-FFF2-40B4-BE49-F238E27FC236}">
                    <a16:creationId xmlns:a16="http://schemas.microsoft.com/office/drawing/2014/main" id="{A03C61A0-8A71-459A-B34F-3A5BD59A94A5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667129" y="3637930"/>
                <a:ext cx="7867271" cy="1931728"/>
              </a:xfrm>
              <a:prstGeom prst="rect">
                <a:avLst/>
              </a:prstGeom>
              <a:solidFill>
                <a:srgbClr val="FF99CC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nary>
                            <m:nary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</m:e>
                          </m:nary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br>
                  <a:rPr lang="zh-CN" altLang="en-US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sz="1000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1752" name="Object 6">
                <a:extLst>
                  <a:ext uri="{FF2B5EF4-FFF2-40B4-BE49-F238E27FC236}">
                    <a16:creationId xmlns:a16="http://schemas.microsoft.com/office/drawing/2014/main" id="{A03C61A0-8A71-459A-B34F-3A5BD59A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667129" y="3637930"/>
                <a:ext cx="7867271" cy="1931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53" name="Object 7">
                <a:extLst>
                  <a:ext uri="{FF2B5EF4-FFF2-40B4-BE49-F238E27FC236}">
                    <a16:creationId xmlns:a16="http://schemas.microsoft.com/office/drawing/2014/main" id="{33407F24-9DF0-4957-9756-CA8AF683AFFD}"/>
                  </a:ext>
                </a:extLst>
              </p:cNvPr>
              <p:cNvSpPr txBox="1"/>
              <p:nvPr/>
            </p:nvSpPr>
            <p:spPr bwMode="auto">
              <a:xfrm>
                <a:off x="2436199" y="1597807"/>
                <a:ext cx="4571906" cy="91681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 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1753" name="Object 7">
                <a:extLst>
                  <a:ext uri="{FF2B5EF4-FFF2-40B4-BE49-F238E27FC236}">
                    <a16:creationId xmlns:a16="http://schemas.microsoft.com/office/drawing/2014/main" id="{33407F24-9DF0-4957-9756-CA8AF683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6199" y="1597807"/>
                <a:ext cx="4571906" cy="916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5" name="Text Box 9">
            <a:extLst>
              <a:ext uri="{FF2B5EF4-FFF2-40B4-BE49-F238E27FC236}">
                <a16:creationId xmlns:a16="http://schemas.microsoft.com/office/drawing/2014/main" id="{8880D7D0-FCB3-46DE-9051-1738D9929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33" y="5877168"/>
            <a:ext cx="8288467" cy="83185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>
                <a:solidFill>
                  <a:schemeClr val="accent2"/>
                </a:solidFill>
              </a:rPr>
              <a:t>可见：</a:t>
            </a:r>
            <a:r>
              <a:rPr lang="zh-CN" altLang="zh-CN" sz="2400">
                <a:solidFill>
                  <a:schemeClr val="accent2"/>
                </a:solidFill>
              </a:rPr>
              <a:t>当变换函数为</a:t>
            </a:r>
            <a:r>
              <a:rPr lang="zh-CN" altLang="zh-CN" sz="2400" i="1">
                <a:solidFill>
                  <a:schemeClr val="accent2"/>
                </a:solidFill>
              </a:rPr>
              <a:t>r</a:t>
            </a:r>
            <a:r>
              <a:rPr lang="zh-CN" altLang="zh-CN" sz="2400">
                <a:solidFill>
                  <a:schemeClr val="accent2"/>
                </a:solidFill>
              </a:rPr>
              <a:t>的累积分布函数时，</a:t>
            </a:r>
            <a:r>
              <a:rPr lang="en-US" altLang="zh-CN" sz="2400" i="1">
                <a:solidFill>
                  <a:schemeClr val="accent2"/>
                </a:solidFill>
              </a:rPr>
              <a:t>s</a:t>
            </a:r>
            <a:r>
              <a:rPr lang="zh-CN" altLang="en-US" sz="2400">
                <a:solidFill>
                  <a:schemeClr val="accent2"/>
                </a:solidFill>
              </a:rPr>
              <a:t>服从均匀分布</a:t>
            </a:r>
            <a:r>
              <a:rPr lang="zh-CN" altLang="zh-CN" sz="2400">
                <a:solidFill>
                  <a:schemeClr val="accent2"/>
                </a:solidFill>
              </a:rPr>
              <a:t>，</a:t>
            </a:r>
            <a:r>
              <a:rPr lang="zh-CN" altLang="en-US" sz="2400">
                <a:solidFill>
                  <a:schemeClr val="accent2"/>
                </a:solidFill>
              </a:rPr>
              <a:t>从而</a:t>
            </a:r>
            <a:r>
              <a:rPr lang="zh-CN" altLang="zh-CN" sz="2400">
                <a:solidFill>
                  <a:schemeClr val="accent2"/>
                </a:solidFill>
              </a:rPr>
              <a:t>达到</a:t>
            </a:r>
            <a:r>
              <a:rPr lang="zh-CN" altLang="en-US" sz="2400">
                <a:solidFill>
                  <a:schemeClr val="accent2"/>
                </a:solidFill>
              </a:rPr>
              <a:t>了</a:t>
            </a:r>
            <a:r>
              <a:rPr lang="zh-CN" altLang="zh-CN" sz="2400">
                <a:solidFill>
                  <a:schemeClr val="accent2"/>
                </a:solidFill>
              </a:rPr>
              <a:t>直方图均衡化目的。</a:t>
            </a:r>
            <a:endParaRPr lang="zh-CN" altLang="zh-CN" sz="2400"/>
          </a:p>
        </p:txBody>
      </p:sp>
      <p:sp>
        <p:nvSpPr>
          <p:cNvPr id="13" name="Rectangle 43">
            <a:extLst>
              <a:ext uri="{FF2B5EF4-FFF2-40B4-BE49-F238E27FC236}">
                <a16:creationId xmlns:a16="http://schemas.microsoft.com/office/drawing/2014/main" id="{EC84A0C6-ACF0-4952-AB43-0BB05427D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直方图均衡</a:t>
            </a:r>
            <a:endParaRPr lang="zh-CN" altLang="zh-CN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59715C4F-E58C-4989-ADC8-CA59BFFDA7F9}"/>
                  </a:ext>
                </a:extLst>
              </p:cNvPr>
              <p:cNvSpPr txBox="1"/>
              <p:nvPr/>
            </p:nvSpPr>
            <p:spPr bwMode="auto">
              <a:xfrm>
                <a:off x="5867366" y="2557822"/>
                <a:ext cx="2055806" cy="831850"/>
              </a:xfrm>
              <a:prstGeom prst="rect">
                <a:avLst/>
              </a:prstGeom>
              <a:solidFill>
                <a:srgbClr val="FF99CC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59715C4F-E58C-4989-ADC8-CA59BFFD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366" y="2557822"/>
                <a:ext cx="2055806" cy="831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068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>
            <a:extLst>
              <a:ext uri="{FF2B5EF4-FFF2-40B4-BE49-F238E27FC236}">
                <a16:creationId xmlns:a16="http://schemas.microsoft.com/office/drawing/2014/main" id="{B1AF2277-128F-487C-80AC-B312EBA16C9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3795" name="灯片编号占位符 5">
            <a:extLst>
              <a:ext uri="{FF2B5EF4-FFF2-40B4-BE49-F238E27FC236}">
                <a16:creationId xmlns:a16="http://schemas.microsoft.com/office/drawing/2014/main" id="{FE40951D-658B-40E8-9997-71C1A3F7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C3C298A-3917-4237-A2F1-EDD969F9AF6B}" type="slidenum">
              <a:rPr lang="zh-CN" altLang="zh-CN"/>
              <a:pPr algn="r"/>
              <a:t>27</a:t>
            </a:fld>
            <a:endParaRPr lang="zh-CN" altLang="zh-CN"/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7DABBEC1-687F-42FD-A0CB-AB4B34C7C3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8001000" cy="50292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rgbClr val="3333FF"/>
                </a:solidFill>
                <a:cs typeface="Arial" panose="020B0604020202020204" pitchFamily="34" charset="0"/>
              </a:rPr>
              <a:t>变换函数的离散化</a:t>
            </a:r>
            <a:endParaRPr lang="en-US" altLang="zh-CN" sz="2400" b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我们用</a:t>
            </a:r>
            <a:r>
              <a:rPr lang="zh-CN" altLang="en-US" b="0">
                <a:solidFill>
                  <a:srgbClr val="FF0000"/>
                </a:solidFill>
                <a:latin typeface="宋体" panose="02010600030101010101" pitchFamily="2" charset="-122"/>
              </a:rPr>
              <a:t>归一化直方图</a:t>
            </a: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来代替概率密度函数：</a:t>
            </a: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变换函数</a:t>
            </a:r>
            <a:r>
              <a:rPr lang="en-US" altLang="zh-CN" b="0" i="1">
                <a:solidFill>
                  <a:schemeClr val="tx1"/>
                </a:solidFill>
                <a:latin typeface="宋体" panose="02010600030101010101" pitchFamily="2" charset="-122"/>
              </a:rPr>
              <a:t>T</a:t>
            </a:r>
            <a:r>
              <a:rPr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b="0" i="1">
                <a:solidFill>
                  <a:schemeClr val="tx1"/>
                </a:solidFill>
                <a:latin typeface="宋体" panose="02010600030101010101" pitchFamily="2" charset="-122"/>
              </a:rPr>
              <a:t>r</a:t>
            </a:r>
            <a:r>
              <a:rPr lang="en-US" altLang="zh-CN" b="0" i="1" baseline="-25000">
                <a:solidFill>
                  <a:schemeClr val="tx1"/>
                </a:solidFill>
                <a:latin typeface="宋体" panose="02010600030101010101" pitchFamily="2" charset="-122"/>
              </a:rPr>
              <a:t>k</a:t>
            </a:r>
            <a:r>
              <a:rPr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的离散形式为</a:t>
            </a:r>
            <a:r>
              <a:rPr lang="en-US" altLang="zh-CN" b="0">
                <a:solidFill>
                  <a:schemeClr val="tx1"/>
                </a:solidFill>
                <a:latin typeface="宋体" panose="02010600030101010101" pitchFamily="2" charset="-122"/>
              </a:rPr>
              <a:t>:</a:t>
            </a:r>
          </a:p>
          <a:p>
            <a:pPr marL="457200" indent="-457200" eaLnBrk="1" hangingPunct="1">
              <a:buFont typeface="+mj-ea"/>
              <a:buAutoNum type="circleNumDbPlain"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endParaRPr lang="en-US" altLang="zh-CN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将输入图像中灰度级为</a:t>
            </a:r>
            <a:r>
              <a:rPr lang="en-US" altLang="zh-CN" b="0" i="1">
                <a:solidFill>
                  <a:schemeClr val="tx1"/>
                </a:solidFill>
                <a:latin typeface="宋体" panose="02010600030101010101" pitchFamily="2" charset="-122"/>
              </a:rPr>
              <a:t>r</a:t>
            </a:r>
            <a:r>
              <a:rPr lang="en-US" altLang="zh-CN" b="0" i="1" baseline="-25000">
                <a:solidFill>
                  <a:schemeClr val="tx1"/>
                </a:solidFill>
                <a:latin typeface="宋体" panose="02010600030101010101" pitchFamily="2" charset="-122"/>
              </a:rPr>
              <a:t>k</a:t>
            </a: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的像素映射到</a:t>
            </a:r>
            <a:r>
              <a:rPr lang="en-US" altLang="zh-CN" b="0" i="1">
                <a:solidFill>
                  <a:schemeClr val="tx1"/>
                </a:solidFill>
                <a:latin typeface="宋体" panose="02010600030101010101" pitchFamily="2" charset="-122"/>
              </a:rPr>
              <a:t>s</a:t>
            </a:r>
            <a:r>
              <a:rPr lang="en-US" altLang="zh-CN" b="0" i="1" baseline="-25000">
                <a:solidFill>
                  <a:schemeClr val="tx1"/>
                </a:solidFill>
                <a:latin typeface="宋体" panose="02010600030101010101" pitchFamily="2" charset="-122"/>
              </a:rPr>
              <a:t>k</a:t>
            </a: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（输出图像）：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8" name="Object 4">
                <a:extLst>
                  <a:ext uri="{FF2B5EF4-FFF2-40B4-BE49-F238E27FC236}">
                    <a16:creationId xmlns:a16="http://schemas.microsoft.com/office/drawing/2014/main" id="{F0903F8D-7184-453D-81D0-04BE1F564F3F}"/>
                  </a:ext>
                </a:extLst>
              </p:cNvPr>
              <p:cNvSpPr txBox="1"/>
              <p:nvPr/>
            </p:nvSpPr>
            <p:spPr bwMode="auto">
              <a:xfrm>
                <a:off x="1838704" y="3276604"/>
                <a:ext cx="5452920" cy="1084252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33798" name="Object 4">
                <a:extLst>
                  <a:ext uri="{FF2B5EF4-FFF2-40B4-BE49-F238E27FC236}">
                    <a16:creationId xmlns:a16="http://schemas.microsoft.com/office/drawing/2014/main" id="{F0903F8D-7184-453D-81D0-04BE1F56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704" y="3276604"/>
                <a:ext cx="5452920" cy="108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799" name="Object 5">
            <a:extLst>
              <a:ext uri="{FF2B5EF4-FFF2-40B4-BE49-F238E27FC236}">
                <a16:creationId xmlns:a16="http://schemas.microsoft.com/office/drawing/2014/main" id="{84BB9149-A4FE-4B0F-83CE-D6DF3E523C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526885"/>
              </p:ext>
            </p:extLst>
          </p:nvPr>
        </p:nvGraphicFramePr>
        <p:xfrm>
          <a:off x="5943564" y="1725606"/>
          <a:ext cx="12858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2" r:id="rId4" imgW="736600" imgH="393700" progId="Equation.3">
                  <p:embed/>
                </p:oleObj>
              </mc:Choice>
              <mc:Fallback>
                <p:oleObj r:id="rId4" imgW="7366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564" y="1725606"/>
                        <a:ext cx="1285875" cy="687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23">
            <a:extLst>
              <a:ext uri="{FF2B5EF4-FFF2-40B4-BE49-F238E27FC236}">
                <a16:creationId xmlns:a16="http://schemas.microsoft.com/office/drawing/2014/main" id="{C92E5AA2-F9FE-442E-820C-BCAB5304B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403607"/>
              </p:ext>
            </p:extLst>
          </p:nvPr>
        </p:nvGraphicFramePr>
        <p:xfrm>
          <a:off x="7388785" y="4820228"/>
          <a:ext cx="8429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3" r:id="rId6" imgW="482810" imgH="228699" progId="Equation.3">
                  <p:embed/>
                </p:oleObj>
              </mc:Choice>
              <mc:Fallback>
                <p:oleObj r:id="rId6" imgW="482810" imgH="22869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785" y="4820228"/>
                        <a:ext cx="842963" cy="3984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43">
            <a:extLst>
              <a:ext uri="{FF2B5EF4-FFF2-40B4-BE49-F238E27FC236}">
                <a16:creationId xmlns:a16="http://schemas.microsoft.com/office/drawing/2014/main" id="{221310CC-EBCE-4607-AC3F-18DD4308C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直方图均衡</a:t>
            </a:r>
            <a:endParaRPr lang="zh-CN" altLang="zh-CN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4">
            <a:extLst>
              <a:ext uri="{FF2B5EF4-FFF2-40B4-BE49-F238E27FC236}">
                <a16:creationId xmlns:a16="http://schemas.microsoft.com/office/drawing/2014/main" id="{8AED7CA6-E815-4E4A-8C56-21AB4FFDB3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4819" name="灯片编号占位符 6">
            <a:extLst>
              <a:ext uri="{FF2B5EF4-FFF2-40B4-BE49-F238E27FC236}">
                <a16:creationId xmlns:a16="http://schemas.microsoft.com/office/drawing/2014/main" id="{57959744-2047-4944-A8BA-FDF0CC0F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7325C84-367B-4FDA-9664-B86B7C7864A4}" type="slidenum">
              <a:rPr lang="zh-CN" altLang="zh-CN"/>
              <a:pPr algn="r"/>
              <a:t>28</a:t>
            </a:fld>
            <a:endParaRPr lang="zh-CN" altLang="zh-CN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F7B3D5C-7056-4C57-99A3-CCB791A03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/>
              <a:t>Summary: Steps of</a:t>
            </a:r>
            <a:r>
              <a:rPr lang="zh-CN" altLang="zh-CN"/>
              <a:t> </a:t>
            </a:r>
            <a:r>
              <a:rPr lang="en-US" altLang="zh-CN"/>
              <a:t>Histogram Equalization</a:t>
            </a: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807CD8B4-4D6D-4269-89DF-010019144DB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371524"/>
            <a:ext cx="7891462" cy="4215595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r>
              <a:rPr lang="en-US" altLang="zh-CN" sz="1800"/>
              <a:t>F</a:t>
            </a:r>
            <a:r>
              <a:rPr lang="en-US" altLang="zh-CN" sz="1800">
                <a:cs typeface="Times New Roman" panose="02020603050405020304" pitchFamily="18" charset="0"/>
              </a:rPr>
              <a:t>ind probability of the input image</a:t>
            </a: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endParaRPr lang="en-US" altLang="zh-CN" sz="1800"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r>
              <a:rPr lang="en-US" altLang="zh-CN" sz="1800">
                <a:cs typeface="Times New Roman" panose="02020603050405020304" pitchFamily="18" charset="0"/>
              </a:rPr>
              <a:t>Multiply </a:t>
            </a:r>
            <a:r>
              <a:rPr lang="en-US" altLang="zh-CN" sz="1800" i="1">
                <a:cs typeface="Times New Roman" panose="02020603050405020304" pitchFamily="18" charset="0"/>
              </a:rPr>
              <a:t>L</a:t>
            </a:r>
            <a:r>
              <a:rPr lang="en-US" altLang="zh-CN" sz="1800">
                <a:cs typeface="Times New Roman" panose="02020603050405020304" pitchFamily="18" charset="0"/>
              </a:rPr>
              <a:t>-1 by the cumulative distribution as below</a:t>
            </a: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endParaRPr lang="en-US" altLang="zh-CN" sz="1800"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endParaRPr lang="en-US" altLang="zh-CN" sz="1800"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endParaRPr lang="en-US" altLang="zh-CN" sz="1800"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endParaRPr lang="en-US" altLang="zh-CN" sz="1800"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AutoNum type="arabicParenR"/>
            </a:pPr>
            <a:r>
              <a:rPr lang="en-US" altLang="zh-CN" sz="1800">
                <a:cs typeface="Times New Roman" panose="02020603050405020304" pitchFamily="18" charset="0"/>
              </a:rPr>
              <a:t>Map the original gay-level value </a:t>
            </a:r>
            <a:r>
              <a:rPr lang="zh-CN" altLang="zh-CN" sz="1800">
                <a:cs typeface="Times New Roman" panose="02020603050405020304" pitchFamily="18" charset="0"/>
              </a:rPr>
              <a:t>r</a:t>
            </a:r>
            <a:r>
              <a:rPr lang="zh-CN" altLang="zh-CN" sz="1800" baseline="-25000">
                <a:cs typeface="Times New Roman" panose="02020603050405020304" pitchFamily="18" charset="0"/>
              </a:rPr>
              <a:t>k</a:t>
            </a:r>
            <a:r>
              <a:rPr lang="en-US" altLang="zh-CN" sz="1800">
                <a:cs typeface="Times New Roman" panose="02020603050405020304" pitchFamily="18" charset="0"/>
              </a:rPr>
              <a:t>  to the resulting value </a:t>
            </a:r>
            <a:r>
              <a:rPr lang="zh-CN" altLang="zh-CN" sz="1800">
                <a:cs typeface="Times New Roman" panose="02020603050405020304" pitchFamily="18" charset="0"/>
              </a:rPr>
              <a:t>s</a:t>
            </a:r>
            <a:r>
              <a:rPr lang="zh-CN" altLang="zh-CN" sz="1800" baseline="-25000">
                <a:cs typeface="Times New Roman" panose="02020603050405020304" pitchFamily="18" charset="0"/>
              </a:rPr>
              <a:t>k</a:t>
            </a:r>
            <a:endParaRPr lang="en-US" altLang="zh-CN" sz="180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2" name="Object 4">
                <a:extLst>
                  <a:ext uri="{FF2B5EF4-FFF2-40B4-BE49-F238E27FC236}">
                    <a16:creationId xmlns:a16="http://schemas.microsoft.com/office/drawing/2014/main" id="{AFB5B79E-385A-4162-8563-E59B841034C7}"/>
                  </a:ext>
                </a:extLst>
              </p:cNvPr>
              <p:cNvSpPr txBox="1"/>
              <p:nvPr/>
            </p:nvSpPr>
            <p:spPr bwMode="auto">
              <a:xfrm>
                <a:off x="2560579" y="2666890"/>
                <a:ext cx="4221163" cy="114301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34822" name="Object 4">
                <a:extLst>
                  <a:ext uri="{FF2B5EF4-FFF2-40B4-BE49-F238E27FC236}">
                    <a16:creationId xmlns:a16="http://schemas.microsoft.com/office/drawing/2014/main" id="{AFB5B79E-385A-4162-8563-E59B8410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0579" y="2666890"/>
                <a:ext cx="4221163" cy="1143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823" name="Object 5">
            <a:extLst>
              <a:ext uri="{FF2B5EF4-FFF2-40B4-BE49-F238E27FC236}">
                <a16:creationId xmlns:a16="http://schemas.microsoft.com/office/drawing/2014/main" id="{CBDFE4B5-589E-426E-9DAB-08BA870D2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44421"/>
              </p:ext>
            </p:extLst>
          </p:nvPr>
        </p:nvGraphicFramePr>
        <p:xfrm>
          <a:off x="5837238" y="1271588"/>
          <a:ext cx="140176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7" r:id="rId4" imgW="876300" imgH="431800" progId="Equation.3">
                  <p:embed/>
                </p:oleObj>
              </mc:Choice>
              <mc:Fallback>
                <p:oleObj r:id="rId4" imgW="8763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38" y="1271588"/>
                        <a:ext cx="1401762" cy="69056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824" name="Object 6">
                <a:extLst>
                  <a:ext uri="{FF2B5EF4-FFF2-40B4-BE49-F238E27FC236}">
                    <a16:creationId xmlns:a16="http://schemas.microsoft.com/office/drawing/2014/main" id="{DDEC4FF7-F741-4455-8598-53DCE58EFFB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3581426" y="4724236"/>
                <a:ext cx="1657358" cy="530183"/>
              </a:xfrm>
              <a:prstGeom prst="rect">
                <a:avLst/>
              </a:prstGeom>
              <a:solidFill>
                <a:srgbClr val="CCFFCC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4824" name="Object 6">
                <a:extLst>
                  <a:ext uri="{FF2B5EF4-FFF2-40B4-BE49-F238E27FC236}">
                    <a16:creationId xmlns:a16="http://schemas.microsoft.com/office/drawing/2014/main" id="{DDEC4FF7-F741-4455-8598-53DCE58E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3581426" y="4724236"/>
                <a:ext cx="1657358" cy="530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>
            <a:extLst>
              <a:ext uri="{FF2B5EF4-FFF2-40B4-BE49-F238E27FC236}">
                <a16:creationId xmlns:a16="http://schemas.microsoft.com/office/drawing/2014/main" id="{9EA9043E-E293-4EA2-9921-C69BE986BC1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5843" name="灯片编号占位符 5">
            <a:extLst>
              <a:ext uri="{FF2B5EF4-FFF2-40B4-BE49-F238E27FC236}">
                <a16:creationId xmlns:a16="http://schemas.microsoft.com/office/drawing/2014/main" id="{D20193F3-08FA-48A9-B27A-B9CE9FAE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C461136-F428-425C-B609-B480B2D98697}" type="slidenum">
              <a:rPr lang="zh-CN" altLang="zh-CN"/>
              <a:pPr algn="r"/>
              <a:t>29</a:t>
            </a:fld>
            <a:endParaRPr lang="zh-CN" altLang="zh-CN"/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4D834699-52D7-4161-8224-69BD1A084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altLang="zh-CN"/>
              <a:t>Example of</a:t>
            </a:r>
            <a:r>
              <a:rPr lang="zh-CN" altLang="zh-CN"/>
              <a:t> H</a:t>
            </a:r>
            <a:r>
              <a:rPr lang="en-US" altLang="zh-CN"/>
              <a:t>istogram Equalization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C9FE6AE-0CD8-4755-8C27-A8D98E0F36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8001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/>
              <a:t>3bit/pixel</a:t>
            </a:r>
            <a:br>
              <a:rPr lang="en-US" altLang="zh-CN"/>
            </a:br>
            <a:r>
              <a:rPr lang="en-US" altLang="zh-CN"/>
              <a:t>the possible range of gay-level values is 0 to 7</a:t>
            </a:r>
          </a:p>
          <a:p>
            <a:pPr eaLnBrk="1" hangingPunct="1">
              <a:lnSpc>
                <a:spcPct val="90000"/>
              </a:lnSpc>
            </a:pPr>
            <a:endParaRPr lang="zh-CN" altLang="zh-CN"/>
          </a:p>
          <a:p>
            <a:pPr eaLnBrk="1" hangingPunct="1">
              <a:lnSpc>
                <a:spcPct val="90000"/>
              </a:lnSpc>
            </a:pPr>
            <a:r>
              <a:rPr lang="en-US" altLang="zh-CN"/>
              <a:t>An image has the following histogram values</a:t>
            </a:r>
            <a:br>
              <a:rPr lang="en-US" altLang="zh-CN"/>
            </a:br>
            <a:endParaRPr lang="en-US" altLang="zh-CN" sz="1800">
              <a:solidFill>
                <a:srgbClr val="FF0000"/>
              </a:solidFill>
            </a:endParaRPr>
          </a:p>
        </p:txBody>
      </p:sp>
      <p:sp>
        <p:nvSpPr>
          <p:cNvPr id="35846" name="Text Box 4">
            <a:extLst>
              <a:ext uri="{FF2B5EF4-FFF2-40B4-BE49-F238E27FC236}">
                <a16:creationId xmlns:a16="http://schemas.microsoft.com/office/drawing/2014/main" id="{1D5CA6E6-EFAE-45C2-BB97-71AF235FD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336800"/>
            <a:ext cx="762000" cy="4064000"/>
          </a:xfrm>
          <a:prstGeom prst="rect">
            <a:avLst/>
          </a:prstGeom>
          <a:solidFill>
            <a:srgbClr val="FFCC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r</a:t>
            </a:r>
            <a:r>
              <a:rPr lang="zh-CN" altLang="zh-CN" sz="2000" b="1" baseline="-25000"/>
              <a:t>k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0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4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5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6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</a:t>
            </a:r>
          </a:p>
        </p:txBody>
      </p:sp>
      <p:sp>
        <p:nvSpPr>
          <p:cNvPr id="35847" name="Text Box 5">
            <a:extLst>
              <a:ext uri="{FF2B5EF4-FFF2-40B4-BE49-F238E27FC236}">
                <a16:creationId xmlns:a16="http://schemas.microsoft.com/office/drawing/2014/main" id="{1D027C01-7EE1-469D-9FDF-BA37F5A78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336800"/>
            <a:ext cx="762000" cy="4064000"/>
          </a:xfrm>
          <a:prstGeom prst="rect">
            <a:avLst/>
          </a:prstGeom>
          <a:solidFill>
            <a:srgbClr val="FFCC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n</a:t>
            </a:r>
            <a:r>
              <a:rPr lang="zh-CN" altLang="zh-CN" sz="2000" b="1" baseline="-25000"/>
              <a:t>k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10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8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9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2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14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5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3</a:t>
            </a:fld>
            <a:endParaRPr lang="zh-CN" altLang="zh-CN"/>
          </a:p>
        </p:txBody>
      </p:sp>
      <p:grpSp>
        <p:nvGrpSpPr>
          <p:cNvPr id="6148" name="Group 2">
            <a:extLst>
              <a:ext uri="{FF2B5EF4-FFF2-40B4-BE49-F238E27FC236}">
                <a16:creationId xmlns:a16="http://schemas.microsoft.com/office/drawing/2014/main" id="{7691ECB2-71C1-448F-9469-39D957E9EAC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971800"/>
            <a:ext cx="6858000" cy="3352800"/>
            <a:chOff x="0" y="0"/>
            <a:chExt cx="4320" cy="2112"/>
          </a:xfrm>
        </p:grpSpPr>
        <p:pic>
          <p:nvPicPr>
            <p:cNvPr id="6156" name="Picture 3">
              <a:extLst>
                <a:ext uri="{FF2B5EF4-FFF2-40B4-BE49-F238E27FC236}">
                  <a16:creationId xmlns:a16="http://schemas.microsoft.com/office/drawing/2014/main" id="{C9291C62-3955-449A-96CB-5668239F6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42"/>
              <a:ext cx="4080" cy="2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7" name="Rectangle 4">
              <a:extLst>
                <a:ext uri="{FF2B5EF4-FFF2-40B4-BE49-F238E27FC236}">
                  <a16:creationId xmlns:a16="http://schemas.microsoft.com/office/drawing/2014/main" id="{903AB4D1-F4F9-4534-B149-B02E3764E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72" cy="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49" name="Rectangle 5">
            <a:extLst>
              <a:ext uri="{FF2B5EF4-FFF2-40B4-BE49-F238E27FC236}">
                <a16:creationId xmlns:a16="http://schemas.microsoft.com/office/drawing/2014/main" id="{857C6401-1AC2-4410-A9DC-9A8F7E73F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空间域图像增强的两类方法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32906A1-6E01-4832-98CA-222F78098D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2819400"/>
            <a:ext cx="4157662" cy="3200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zh-CN" altLang="zh-CN" sz="2400" b="0">
                <a:solidFill>
                  <a:srgbClr val="9933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点处理</a:t>
            </a:r>
          </a:p>
          <a:p>
            <a:pPr lvl="1" eaLnBrk="1" hangingPunct="1"/>
            <a:r>
              <a:rPr lang="zh-CN" altLang="zh-CN" sz="2000">
                <a:latin typeface="宋体" panose="02010600030101010101" pitchFamily="2" charset="-122"/>
                <a:cs typeface="Arial" panose="020B0604020202020204" pitchFamily="34" charset="0"/>
              </a:rPr>
              <a:t>邻域尺寸大小为</a:t>
            </a:r>
            <a:r>
              <a:rPr lang="zh-TW" altLang="zh-CN" sz="2000"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latin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000">
                <a:latin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1</a:t>
            </a:r>
          </a:p>
          <a:p>
            <a:pPr lvl="1" eaLnBrk="1" hangingPunct="1"/>
            <a:r>
              <a:rPr lang="zh-CN" altLang="zh-CN" sz="2000">
                <a:latin typeface="宋体" panose="02010600030101010101" pitchFamily="2" charset="-122"/>
                <a:cs typeface="Arial" panose="020B0604020202020204" pitchFamily="34" charset="0"/>
              </a:rPr>
              <a:t>也称</a:t>
            </a:r>
            <a:r>
              <a:rPr lang="zh-CN" altLang="zh-CN" sz="200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灰度变换</a:t>
            </a:r>
            <a:endParaRPr lang="zh-CN" altLang="zh-CN" sz="2400">
              <a:solidFill>
                <a:srgbClr val="FF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zh-CN" altLang="zh-CN" sz="2400" b="0">
                <a:solidFill>
                  <a:srgbClr val="9933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模板处理</a:t>
            </a:r>
          </a:p>
          <a:p>
            <a:pPr lvl="1" eaLnBrk="1" hangingPunct="1"/>
            <a:r>
              <a:rPr lang="zh-CN" altLang="zh-CN" sz="2000">
                <a:latin typeface="宋体" panose="02010600030101010101" pitchFamily="2" charset="-122"/>
                <a:cs typeface="Arial" panose="020B0604020202020204" pitchFamily="34" charset="0"/>
              </a:rPr>
              <a:t>邻域</a:t>
            </a:r>
            <a:r>
              <a:rPr lang="zh-CN" altLang="en-US" sz="2000">
                <a:latin typeface="宋体" panose="02010600030101010101" pitchFamily="2" charset="-122"/>
                <a:cs typeface="Arial" panose="020B0604020202020204" pitchFamily="34" charset="0"/>
              </a:rPr>
              <a:t>与预定义的操作一起成为</a:t>
            </a:r>
            <a:r>
              <a:rPr lang="zh-CN" altLang="en-US" sz="2000" b="1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空间滤波器</a:t>
            </a:r>
            <a:r>
              <a:rPr lang="zh-CN" altLang="en-US" sz="2000">
                <a:latin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200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  <a:cs typeface="Arial" panose="020B0604020202020204" pitchFamily="34" charset="0"/>
              </a:rPr>
              <a:t>也称为：</a:t>
            </a:r>
            <a:r>
              <a:rPr lang="zh-CN" altLang="zh-CN" sz="2000">
                <a:latin typeface="宋体" panose="02010600030101010101" pitchFamily="2" charset="-122"/>
                <a:cs typeface="Arial" panose="020B0604020202020204" pitchFamily="34" charset="0"/>
              </a:rPr>
              <a:t>核kernel、模板template或窗口window</a:t>
            </a:r>
            <a:endParaRPr lang="en-US" altLang="zh-CN" sz="200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marL="471487" lvl="1" indent="0" algn="r" eaLnBrk="1" hangingPunct="1">
              <a:buNone/>
            </a:pPr>
            <a:r>
              <a:rPr lang="zh-CN" altLang="en-US">
                <a:latin typeface="宋体" panose="02010600030101010101" pitchFamily="2" charset="-122"/>
                <a:cs typeface="Arial" panose="020B0604020202020204" pitchFamily="34" charset="0"/>
              </a:rPr>
              <a:t>（常用于计算机视觉的术语中）</a:t>
            </a:r>
            <a:endParaRPr lang="zh-CN" altLang="zh-CN">
              <a:latin typeface="宋体" panose="02010600030101010101" pitchFamily="2" charset="-122"/>
            </a:endParaRPr>
          </a:p>
        </p:txBody>
      </p:sp>
      <p:graphicFrame>
        <p:nvGraphicFramePr>
          <p:cNvPr id="6151" name="Object 7">
            <a:extLst>
              <a:ext uri="{FF2B5EF4-FFF2-40B4-BE49-F238E27FC236}">
                <a16:creationId xmlns:a16="http://schemas.microsoft.com/office/drawing/2014/main" id="{8E25D90D-073A-453D-BA03-EF605B1998B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2782888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" r:id="rId5" imgW="533400" imgH="203200" progId="Equation.3">
                  <p:embed/>
                </p:oleObj>
              </mc:Choice>
              <mc:Fallback>
                <p:oleObj r:id="rId5" imgW="5334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782888"/>
                        <a:ext cx="1295400" cy="4937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AutoShape 8">
            <a:extLst>
              <a:ext uri="{FF2B5EF4-FFF2-40B4-BE49-F238E27FC236}">
                <a16:creationId xmlns:a16="http://schemas.microsoft.com/office/drawing/2014/main" id="{BA32D24C-631E-452F-88E8-04A83C100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267200"/>
            <a:ext cx="1752600" cy="533400"/>
          </a:xfrm>
          <a:prstGeom prst="wedgeRectCallout">
            <a:avLst>
              <a:gd name="adj1" fmla="val -21829"/>
              <a:gd name="adj2" fmla="val -83931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03747F71-FF51-452D-BC77-7B43C74E2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343400"/>
            <a:ext cx="2057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latin typeface="Tahoma" panose="020B0604030504040204" pitchFamily="34" charset="0"/>
                <a:ea typeface="PMingLiU" panose="02020500000000000000" pitchFamily="18" charset="-120"/>
              </a:rPr>
              <a:t>Neighborhood</a:t>
            </a:r>
            <a:endParaRPr lang="en-US" altLang="zh-CN" sz="2000">
              <a:latin typeface="Tahoma" panose="020B0604030504040204" pitchFamily="34" charset="0"/>
              <a:ea typeface="PMingLiU" panose="02020500000000000000" pitchFamily="18" charset="-120"/>
              <a:sym typeface="Wingdings" panose="05000000000000000000" pitchFamily="2" charset="2"/>
            </a:endParaRPr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827246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zh-CN" sz="2400">
                <a:cs typeface="Arial" panose="020B0604020202020204" pitchFamily="34" charset="0"/>
              </a:rPr>
              <a:t> </a:t>
            </a:r>
            <a:endParaRPr lang="zh-TW" altLang="zh-CN" sz="180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altLang="zh-CN">
                <a:cs typeface="Arial" panose="020B0604020202020204" pitchFamily="34" charset="0"/>
              </a:rPr>
              <a:t> (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US" altLang="zh-CN">
                <a:cs typeface="Arial" panose="020B0604020202020204" pitchFamily="34" charset="0"/>
              </a:rPr>
              <a:t>,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n-US" altLang="zh-CN">
                <a:cs typeface="Arial" panose="020B0604020202020204" pitchFamily="34" charset="0"/>
              </a:rPr>
              <a:t>) is the input image</a:t>
            </a:r>
          </a:p>
          <a:p>
            <a:pPr lvl="1" eaLnBrk="1" hangingPunct="1"/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zh-CN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>
                <a:cs typeface="Arial" panose="020B0604020202020204" pitchFamily="34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US" altLang="zh-CN">
                <a:cs typeface="Arial" panose="020B0604020202020204" pitchFamily="34" charset="0"/>
              </a:rPr>
              <a:t>,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n-US" altLang="zh-CN">
                <a:cs typeface="Arial" panose="020B0604020202020204" pitchFamily="34" charset="0"/>
              </a:rPr>
              <a:t>) is the output image</a:t>
            </a:r>
          </a:p>
          <a:p>
            <a:pPr lvl="1" eaLnBrk="1" hangingPunct="1"/>
            <a:r>
              <a:rPr lang="en-US" altLang="zh-CN" i="1">
                <a:solidFill>
                  <a:srgbClr val="3333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zh-CN" altLang="zh-CN">
                <a:solidFill>
                  <a:srgbClr val="3333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altLang="zh-CN">
                <a:solidFill>
                  <a:srgbClr val="3333FF"/>
                </a:solidFill>
                <a:cs typeface="Arial" panose="020B0604020202020204" pitchFamily="34" charset="0"/>
              </a:rPr>
              <a:t> </a:t>
            </a:r>
            <a:r>
              <a:rPr lang="zh-CN" altLang="zh-CN">
                <a:solidFill>
                  <a:srgbClr val="3333FF"/>
                </a:solidFill>
                <a:cs typeface="Arial" panose="020B0604020202020204" pitchFamily="34" charset="0"/>
              </a:rPr>
              <a:t>Gray scale transformation</a:t>
            </a:r>
            <a:r>
              <a:rPr lang="zh-CN" altLang="zh-CN">
                <a:cs typeface="Arial" panose="020B0604020202020204" pitchFamily="34" charset="0"/>
              </a:rPr>
              <a:t>,</a:t>
            </a:r>
            <a:r>
              <a:rPr lang="en-US" altLang="zh-CN">
                <a:cs typeface="Arial" panose="020B0604020202020204" pitchFamily="34" charset="0"/>
              </a:rPr>
              <a:t>is an operator on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altLang="zh-CN">
                <a:cs typeface="Arial" panose="020B0604020202020204" pitchFamily="34" charset="0"/>
              </a:rPr>
              <a:t>, defined over some neighborhood of (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x,y</a:t>
            </a:r>
            <a:r>
              <a:rPr lang="en-US" altLang="zh-CN"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6155" name="Object 11">
            <a:extLst>
              <a:ext uri="{FF2B5EF4-FFF2-40B4-BE49-F238E27FC236}">
                <a16:creationId xmlns:a16="http://schemas.microsoft.com/office/drawing/2014/main" id="{CB6AA71C-E8B1-4490-A8D1-ED8A6BC7A8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957263"/>
          <a:ext cx="28067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7" r:id="rId7" imgW="1230832" imgH="215713" progId="Equation.3">
                  <p:embed/>
                </p:oleObj>
              </mc:Choice>
              <mc:Fallback>
                <p:oleObj r:id="rId7" imgW="1230832" imgH="2157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57263"/>
                        <a:ext cx="2806700" cy="4905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>
            <a:extLst>
              <a:ext uri="{FF2B5EF4-FFF2-40B4-BE49-F238E27FC236}">
                <a16:creationId xmlns:a16="http://schemas.microsoft.com/office/drawing/2014/main" id="{2D76D69A-0994-41D3-8A07-C6284AB469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6867" name="灯片编号占位符 5">
            <a:extLst>
              <a:ext uri="{FF2B5EF4-FFF2-40B4-BE49-F238E27FC236}">
                <a16:creationId xmlns:a16="http://schemas.microsoft.com/office/drawing/2014/main" id="{92A9B101-40E1-42F8-B2DA-72D9248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F71A8DD-0EEB-4028-9A33-D4C177BFB760}" type="slidenum">
              <a:rPr lang="zh-CN" altLang="zh-CN"/>
              <a:pPr algn="r"/>
              <a:t>30</a:t>
            </a:fld>
            <a:endParaRPr lang="zh-CN" altLang="zh-CN"/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EA8CDEC-E010-4139-8C96-A9342AD50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/>
              <a:t>Example of</a:t>
            </a:r>
            <a:r>
              <a:rPr lang="zh-CN" altLang="zh-CN"/>
              <a:t> </a:t>
            </a:r>
            <a:r>
              <a:rPr lang="en-US" altLang="zh-CN"/>
              <a:t>Histogram Equalization (Cont.)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088747F8-5A08-4563-8C11-8C81F81C5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2952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The mapping function</a:t>
            </a:r>
            <a:br>
              <a:rPr lang="en-US" altLang="zh-CN" sz="2400"/>
            </a:br>
            <a:br>
              <a:rPr lang="en-US" altLang="zh-CN" sz="2400"/>
            </a:br>
            <a:endParaRPr lang="en-US" altLang="zh-CN"/>
          </a:p>
        </p:txBody>
      </p:sp>
      <p:sp>
        <p:nvSpPr>
          <p:cNvPr id="36870" name="Text Box 4">
            <a:extLst>
              <a:ext uri="{FF2B5EF4-FFF2-40B4-BE49-F238E27FC236}">
                <a16:creationId xmlns:a16="http://schemas.microsoft.com/office/drawing/2014/main" id="{4E2FC6C5-B6DD-45B4-8799-E6DF9F510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96" y="1850106"/>
            <a:ext cx="762000" cy="4064000"/>
          </a:xfrm>
          <a:prstGeom prst="rect">
            <a:avLst/>
          </a:prstGeom>
          <a:solidFill>
            <a:srgbClr val="FFCC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r</a:t>
            </a:r>
            <a:r>
              <a:rPr lang="zh-CN" altLang="zh-CN" sz="2000" b="1" baseline="-25000"/>
              <a:t>k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0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4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5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6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</a:t>
            </a:r>
          </a:p>
        </p:txBody>
      </p:sp>
      <p:sp>
        <p:nvSpPr>
          <p:cNvPr id="36871" name="Text Box 5">
            <a:extLst>
              <a:ext uri="{FF2B5EF4-FFF2-40B4-BE49-F238E27FC236}">
                <a16:creationId xmlns:a16="http://schemas.microsoft.com/office/drawing/2014/main" id="{5A89912F-E801-401E-AFBC-23C04B2A8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96" y="1850106"/>
            <a:ext cx="762000" cy="4064000"/>
          </a:xfrm>
          <a:prstGeom prst="rect">
            <a:avLst/>
          </a:prstGeom>
          <a:solidFill>
            <a:srgbClr val="FFCC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n</a:t>
            </a:r>
            <a:r>
              <a:rPr lang="zh-CN" altLang="zh-CN" sz="2000" b="1" baseline="-25000"/>
              <a:t>k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10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8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9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14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5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2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F3421657-AAC9-4A70-A909-58BB1E03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96" y="1850106"/>
            <a:ext cx="1219200" cy="4064000"/>
          </a:xfrm>
          <a:prstGeom prst="rect">
            <a:avLst/>
          </a:prstGeom>
          <a:solidFill>
            <a:srgbClr val="FFFF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N</a:t>
            </a:r>
            <a:r>
              <a:rPr lang="zh-CN" altLang="zh-CN" sz="2000" b="1" baseline="-25000"/>
              <a:t>k</a:t>
            </a:r>
            <a:r>
              <a:rPr lang="zh-CN" altLang="zh-CN" sz="2000" b="1"/>
              <a:t>/n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10/51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8/51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9/51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2/51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14/51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1/51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5/51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2/51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410BAC0D-594C-4350-89F0-9B661F432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96" y="1850106"/>
            <a:ext cx="1219200" cy="4093428"/>
          </a:xfrm>
          <a:prstGeom prst="rect">
            <a:avLst/>
          </a:prstGeom>
          <a:solidFill>
            <a:srgbClr val="FFFF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/>
              <a:t>CDF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10/51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18/51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27/51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29/51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43/51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44/51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49/51</a:t>
            </a:r>
          </a:p>
          <a:p>
            <a:pPr algn="r" eaLnBrk="1" hangingPunct="1">
              <a:spcBef>
                <a:spcPct val="50000"/>
              </a:spcBef>
            </a:pPr>
            <a:r>
              <a:rPr lang="zh-CN" altLang="zh-CN" sz="2000" b="1"/>
              <a:t>51/51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CD3A3C6C-E2BD-4F37-AC41-8456CB4B8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96" y="1850106"/>
            <a:ext cx="2590800" cy="4093428"/>
          </a:xfrm>
          <a:prstGeom prst="rect">
            <a:avLst/>
          </a:prstGeom>
          <a:solidFill>
            <a:srgbClr val="FFFF99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/>
              <a:t>S</a:t>
            </a:r>
            <a:r>
              <a:rPr lang="zh-CN" altLang="zh-CN" sz="2000" b="1" baseline="-25000"/>
              <a:t>k</a:t>
            </a:r>
            <a:r>
              <a:rPr lang="en-US" altLang="zh-CN" sz="2000" b="1"/>
              <a:t>=(L-1) CDF</a:t>
            </a:r>
            <a:endParaRPr lang="zh-CN" altLang="zh-CN" sz="2000" b="1"/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10/51</a:t>
            </a:r>
            <a:r>
              <a:rPr lang="en-US" altLang="zh-CN" sz="2000" b="1"/>
              <a:t>) </a:t>
            </a:r>
            <a:r>
              <a:rPr lang="zh-CN" altLang="zh-CN" sz="2000" b="1"/>
              <a:t>≈1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18/51</a:t>
            </a:r>
            <a:r>
              <a:rPr lang="en-US" altLang="zh-CN" sz="2000" b="1"/>
              <a:t>)</a:t>
            </a:r>
            <a:r>
              <a:rPr lang="zh-CN" altLang="zh-CN" sz="2000" b="1"/>
              <a:t> ≈2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27/51</a:t>
            </a:r>
            <a:r>
              <a:rPr lang="en-US" altLang="zh-CN" sz="2000" b="1"/>
              <a:t>)</a:t>
            </a:r>
            <a:r>
              <a:rPr lang="zh-CN" altLang="zh-CN" sz="2000" b="1"/>
              <a:t> ≈4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29/51</a:t>
            </a:r>
            <a:r>
              <a:rPr lang="en-US" altLang="zh-CN" sz="2000" b="1"/>
              <a:t>)</a:t>
            </a:r>
            <a:r>
              <a:rPr lang="zh-CN" altLang="zh-CN" sz="2000" b="1"/>
              <a:t> ≈4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43/51</a:t>
            </a:r>
            <a:r>
              <a:rPr lang="en-US" altLang="zh-CN" sz="2000" b="1"/>
              <a:t>)</a:t>
            </a:r>
            <a:r>
              <a:rPr lang="zh-CN" altLang="zh-CN" sz="2000" b="1"/>
              <a:t> ≈6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44/51</a:t>
            </a:r>
            <a:r>
              <a:rPr lang="en-US" altLang="zh-CN" sz="2000" b="1"/>
              <a:t>)</a:t>
            </a:r>
            <a:r>
              <a:rPr lang="zh-CN" altLang="zh-CN" sz="2000" b="1"/>
              <a:t> ≈6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49/51</a:t>
            </a:r>
            <a:r>
              <a:rPr lang="en-US" altLang="zh-CN" sz="2000" b="1"/>
              <a:t>)</a:t>
            </a:r>
            <a:r>
              <a:rPr lang="zh-CN" altLang="zh-CN" sz="2000" b="1"/>
              <a:t> ≈7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/>
              <a:t>7 × </a:t>
            </a:r>
            <a:r>
              <a:rPr lang="en-US" altLang="zh-CN" sz="2000" b="1"/>
              <a:t>(</a:t>
            </a:r>
            <a:r>
              <a:rPr lang="zh-CN" altLang="zh-CN" sz="2000" b="1"/>
              <a:t>51/51</a:t>
            </a:r>
            <a:r>
              <a:rPr lang="en-US" altLang="zh-CN" sz="2000" b="1"/>
              <a:t>)</a:t>
            </a:r>
            <a:r>
              <a:rPr lang="zh-CN" altLang="zh-CN" sz="2000" b="1"/>
              <a:t> ≈7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 animBg="1" autoUpdateAnimBg="0"/>
      <p:bldP spid="35847" grpId="0" animBg="1" autoUpdateAnimBg="0"/>
      <p:bldP spid="35848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1">
            <a:extLst>
              <a:ext uri="{FF2B5EF4-FFF2-40B4-BE49-F238E27FC236}">
                <a16:creationId xmlns:a16="http://schemas.microsoft.com/office/drawing/2014/main" id="{FB42B6AC-3587-421F-9206-0348CA68CF4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3485237F-3E0D-4230-BC78-3006EB42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5D2D3F3-D2BE-4C70-BE8E-3C350199D08E}" type="slidenum">
              <a:rPr lang="zh-CN" altLang="zh-CN"/>
              <a:pPr algn="r"/>
              <a:t>31</a:t>
            </a:fld>
            <a:endParaRPr lang="zh-CN" altLang="zh-CN"/>
          </a:p>
        </p:txBody>
      </p:sp>
      <p:pic>
        <p:nvPicPr>
          <p:cNvPr id="39940" name="Picture 2" descr="未命名">
            <a:extLst>
              <a:ext uri="{FF2B5EF4-FFF2-40B4-BE49-F238E27FC236}">
                <a16:creationId xmlns:a16="http://schemas.microsoft.com/office/drawing/2014/main" id="{EAD1BEF1-A263-4F6C-B7D0-CA4A8224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>
            <a:extLst>
              <a:ext uri="{FF2B5EF4-FFF2-40B4-BE49-F238E27FC236}">
                <a16:creationId xmlns:a16="http://schemas.microsoft.com/office/drawing/2014/main" id="{F9B68F13-EE0E-4F55-ABDF-54824A95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0"/>
            <a:ext cx="5281613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2" name="Rectangle 4">
            <a:extLst>
              <a:ext uri="{FF2B5EF4-FFF2-40B4-BE49-F238E27FC236}">
                <a16:creationId xmlns:a16="http://schemas.microsoft.com/office/drawing/2014/main" id="{7446933E-1F09-41C4-8BDE-2C5C346B8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6315075"/>
            <a:ext cx="3262313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Histogram equalization</a:t>
            </a:r>
          </a:p>
        </p:txBody>
      </p:sp>
      <p:pic>
        <p:nvPicPr>
          <p:cNvPr id="39943" name="Picture 5">
            <a:extLst>
              <a:ext uri="{FF2B5EF4-FFF2-40B4-BE49-F238E27FC236}">
                <a16:creationId xmlns:a16="http://schemas.microsoft.com/office/drawing/2014/main" id="{27BA3044-C1BC-4376-9DEB-9C7F49C4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4794250" cy="629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>
            <a:extLst>
              <a:ext uri="{FF2B5EF4-FFF2-40B4-BE49-F238E27FC236}">
                <a16:creationId xmlns:a16="http://schemas.microsoft.com/office/drawing/2014/main" id="{7209704F-2C62-464A-8743-4DCE23A702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63" name="灯片编号占位符 5">
            <a:extLst>
              <a:ext uri="{FF2B5EF4-FFF2-40B4-BE49-F238E27FC236}">
                <a16:creationId xmlns:a16="http://schemas.microsoft.com/office/drawing/2014/main" id="{58EE132A-3787-4751-B60A-36E979BD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B897165-6781-4923-826E-F2D2151B7C71}" type="slidenum">
              <a:rPr lang="zh-CN" altLang="zh-CN"/>
              <a:pPr algn="r"/>
              <a:t>32</a:t>
            </a:fld>
            <a:endParaRPr lang="zh-CN" altLang="zh-CN"/>
          </a:p>
        </p:txBody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AF19006F-0612-400D-9414-D12E592E7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142930"/>
            <a:ext cx="7891360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</a:rPr>
              <a:t>直方图均衡只能使处理后图像的直方图服从均匀分布，如果想要图像具有</a:t>
            </a:r>
            <a:r>
              <a:rPr lang="zh-CN" altLang="en-US" sz="2400">
                <a:solidFill>
                  <a:srgbClr val="7030A0"/>
                </a:solidFill>
              </a:rPr>
              <a:t>特定的直方图</a:t>
            </a:r>
            <a:r>
              <a:rPr lang="zh-CN" altLang="en-US" sz="2400" b="0">
                <a:solidFill>
                  <a:schemeClr val="tx1"/>
                </a:solidFill>
              </a:rPr>
              <a:t>，怎么办？</a:t>
            </a:r>
            <a:endParaRPr lang="en-US" altLang="zh-CN" sz="2400" b="0">
              <a:solidFill>
                <a:schemeClr val="tx1"/>
              </a:solidFill>
            </a:endParaRPr>
          </a:p>
          <a:p>
            <a:pPr eaLnBrk="1" hangingPunct="1"/>
            <a:endParaRPr lang="zh-CN" altLang="en-US" sz="2400" b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b="0">
                <a:solidFill>
                  <a:srgbClr val="3333FF"/>
                </a:solidFill>
              </a:rPr>
              <a:t>直方图匹配</a:t>
            </a:r>
            <a:r>
              <a:rPr lang="zh-CN" altLang="en-US" sz="2400" b="0">
                <a:solidFill>
                  <a:schemeClr val="tx1"/>
                </a:solidFill>
              </a:rPr>
              <a:t>是</a:t>
            </a:r>
            <a:r>
              <a:rPr lang="zh-CN" altLang="en-US" sz="2400" b="0">
                <a:solidFill>
                  <a:srgbClr val="FF0000"/>
                </a:solidFill>
              </a:rPr>
              <a:t>使原图像的直方图变成我们指定的形状，</a:t>
            </a:r>
            <a:r>
              <a:rPr lang="zh-CN" altLang="en-US" sz="2400" b="0">
                <a:solidFill>
                  <a:schemeClr val="tx1"/>
                </a:solidFill>
              </a:rPr>
              <a:t>从而对图像作修正的增强方法。</a:t>
            </a:r>
          </a:p>
          <a:p>
            <a:pPr lvl="1" eaLnBrk="1" hangingPunct="1"/>
            <a:r>
              <a:rPr lang="zh-CN" altLang="en-US" sz="2000"/>
              <a:t>是对直方图均衡化处理的一种有效的扩展；</a:t>
            </a:r>
          </a:p>
          <a:p>
            <a:pPr lvl="1" eaLnBrk="1" hangingPunct="1"/>
            <a:r>
              <a:rPr lang="zh-CN" altLang="en-US" sz="2000"/>
              <a:t>直方图均衡化处理是直方图规定化的一个特例。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400" b="1"/>
              <a:t> </a:t>
            </a:r>
          </a:p>
          <a:p>
            <a:pPr eaLnBrk="1" hangingPunct="1"/>
            <a:r>
              <a:rPr lang="zh-CN" altLang="en-US" sz="2400">
                <a:solidFill>
                  <a:srgbClr val="0070C0"/>
                </a:solidFill>
              </a:rPr>
              <a:t>基本思想</a:t>
            </a:r>
            <a:r>
              <a:rPr lang="zh-CN" altLang="en-US" sz="2400" b="0">
                <a:solidFill>
                  <a:schemeClr val="tx1"/>
                </a:solidFill>
              </a:rPr>
              <a:t>：对于直方图匹配，首先从灰度连续变化的概率密度函数出发，然后推出灰度离散的图像直方图匹配算法。</a:t>
            </a:r>
          </a:p>
          <a:p>
            <a:pPr eaLnBrk="1" hangingPunct="1"/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451E04-7213-44E5-BEBA-EE5A42568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</a:t>
            </a:r>
            <a:r>
              <a:rPr lang="zh-CN" altLang="en-US" sz="2800"/>
              <a:t>匹配</a:t>
            </a:r>
            <a:endParaRPr lang="zh-CN" altLang="zh-CN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1">
            <a:extLst>
              <a:ext uri="{FF2B5EF4-FFF2-40B4-BE49-F238E27FC236}">
                <a16:creationId xmlns:a16="http://schemas.microsoft.com/office/drawing/2014/main" id="{87B1E16D-D64C-450A-9E1D-C12A11EE37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04A3CB99-9AAD-4F18-9C77-7D52E8C1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0CAEF73-F0F7-4EB2-B480-4F9BE6732808}" type="slidenum">
              <a:rPr lang="zh-CN" altLang="zh-CN"/>
              <a:pPr algn="r"/>
              <a:t>33</a:t>
            </a:fld>
            <a:endParaRPr lang="zh-CN" altLang="zh-CN"/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8D5E216A-4C4F-4FF5-999C-0776047CF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" y="969963"/>
            <a:ext cx="8001000" cy="357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69900" indent="-469900" algn="l" eaLnBrk="1" hangingPunct="1">
              <a:lnSpc>
                <a:spcPct val="125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>
                <a:latin typeface="+mn-lt"/>
                <a:ea typeface="+mn-ea"/>
              </a:rPr>
              <a:t>直方图匹配</a:t>
            </a:r>
            <a:r>
              <a:rPr lang="zh-CN" altLang="en-US" sz="2400">
                <a:solidFill>
                  <a:srgbClr val="3333FF"/>
                </a:solidFill>
                <a:latin typeface="+mn-lt"/>
                <a:ea typeface="+mn-ea"/>
              </a:rPr>
              <a:t>连续算法</a:t>
            </a:r>
            <a:r>
              <a:rPr lang="zh-CN" altLang="en-US" sz="2400">
                <a:latin typeface="+mn-lt"/>
                <a:ea typeface="+mn-ea"/>
              </a:rPr>
              <a:t>的推导</a:t>
            </a:r>
            <a:endParaRPr lang="en-US" altLang="zh-CN" sz="2400">
              <a:latin typeface="+mn-lt"/>
              <a:ea typeface="+mn-ea"/>
            </a:endParaRPr>
          </a:p>
          <a:p>
            <a:pPr marL="342900" indent="-342900" algn="l"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/>
              <a:t>假设</a:t>
            </a:r>
            <a:r>
              <a:rPr lang="en-US" altLang="zh-CN" sz="2000" i="1"/>
              <a:t>p</a:t>
            </a:r>
            <a:r>
              <a:rPr lang="en-US" altLang="zh-CN" sz="2000" i="1" baseline="-25000"/>
              <a:t>r</a:t>
            </a:r>
            <a:r>
              <a:rPr lang="en-US" altLang="zh-CN" sz="2000"/>
              <a:t>(</a:t>
            </a:r>
            <a:r>
              <a:rPr lang="en-US" altLang="zh-CN" sz="2000" i="1"/>
              <a:t>r</a:t>
            </a:r>
            <a:r>
              <a:rPr lang="en-US" altLang="zh-CN" sz="2000"/>
              <a:t>)</a:t>
            </a:r>
            <a:r>
              <a:rPr lang="zh-CN" altLang="en-US" sz="2000"/>
              <a:t>和</a:t>
            </a:r>
            <a:r>
              <a:rPr lang="en-US" altLang="zh-CN" sz="2000" i="1"/>
              <a:t>p</a:t>
            </a:r>
            <a:r>
              <a:rPr lang="en-US" altLang="zh-CN" sz="2000" i="1" baseline="-25000"/>
              <a:t>z</a:t>
            </a:r>
            <a:r>
              <a:rPr lang="en-US" altLang="zh-CN" sz="2000"/>
              <a:t>(z)</a:t>
            </a:r>
            <a:r>
              <a:rPr lang="zh-CN" altLang="en-US" sz="2000"/>
              <a:t>分别表示</a:t>
            </a:r>
            <a:r>
              <a:rPr lang="zh-CN" altLang="en-US" sz="2000">
                <a:solidFill>
                  <a:srgbClr val="FF0000"/>
                </a:solidFill>
              </a:rPr>
              <a:t>原</a:t>
            </a:r>
            <a:r>
              <a:rPr lang="zh-CN" altLang="zh-CN" sz="2000">
                <a:solidFill>
                  <a:srgbClr val="FF0000"/>
                </a:solidFill>
                <a:latin typeface="宋体" panose="02010600030101010101" pitchFamily="2" charset="-122"/>
              </a:rPr>
              <a:t>始</a:t>
            </a:r>
            <a:r>
              <a:rPr lang="zh-CN" altLang="en-US" sz="2000">
                <a:solidFill>
                  <a:srgbClr val="FF0000"/>
                </a:solidFill>
              </a:rPr>
              <a:t>图像的概率密度函数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FF0000"/>
                </a:solidFill>
              </a:rPr>
              <a:t>期望得到的图像的概率密度函数</a:t>
            </a:r>
            <a:r>
              <a:rPr lang="zh-CN" altLang="en-US" sz="2000"/>
              <a:t>。</a:t>
            </a:r>
            <a:endParaRPr lang="en-US" altLang="zh-CN" sz="2000"/>
          </a:p>
          <a:p>
            <a:pPr marL="342900" indent="-342900" algn="l"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zh-CN" sz="2000">
                <a:latin typeface="宋体" panose="02010600030101010101" pitchFamily="2" charset="-122"/>
              </a:rPr>
              <a:t>首先对原始图像进行直方图均衡化，</a:t>
            </a:r>
            <a:r>
              <a:rPr lang="zh-CN" altLang="en-US" sz="2000">
                <a:latin typeface="宋体" panose="02010600030101010101" pitchFamily="2" charset="-122"/>
              </a:rPr>
              <a:t>得</a:t>
            </a:r>
            <a:r>
              <a:rPr lang="zh-CN" altLang="zh-CN" sz="2000">
                <a:latin typeface="宋体" panose="02010600030101010101" pitchFamily="2" charset="-122"/>
              </a:rPr>
              <a:t>：</a:t>
            </a:r>
          </a:p>
          <a:p>
            <a:pPr marL="342900" indent="-342900" algn="l"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>
                <a:latin typeface="宋体" panose="02010600030101010101" pitchFamily="2" charset="-122"/>
              </a:rPr>
              <a:t>然后对期望得到的图像</a:t>
            </a:r>
            <a:r>
              <a:rPr lang="zh-CN" altLang="zh-CN" sz="2000">
                <a:latin typeface="宋体" panose="02010600030101010101" pitchFamily="2" charset="-122"/>
              </a:rPr>
              <a:t>也进行均衡化处理，</a:t>
            </a:r>
            <a:r>
              <a:rPr lang="zh-CN" altLang="en-US" sz="2000">
                <a:latin typeface="宋体" panose="02010600030101010101" pitchFamily="2" charset="-122"/>
              </a:rPr>
              <a:t>并进行逆变换</a:t>
            </a:r>
            <a:endParaRPr lang="zh-CN" altLang="zh-CN" sz="2000">
              <a:latin typeface="宋体" panose="02010600030101010101" pitchFamily="2" charset="-122"/>
            </a:endParaRPr>
          </a:p>
          <a:p>
            <a:pPr algn="l" eaLnBrk="1" hangingPunct="1">
              <a:lnSpc>
                <a:spcPct val="125000"/>
              </a:lnSpc>
              <a:spcBef>
                <a:spcPct val="50000"/>
              </a:spcBef>
            </a:pPr>
            <a:endParaRPr lang="zh-CN" altLang="zh-CN" sz="2000">
              <a:latin typeface="宋体" panose="02010600030101010101" pitchFamily="2" charset="-122"/>
            </a:endParaRPr>
          </a:p>
          <a:p>
            <a:pPr algn="l" eaLnBrk="1" hangingPunct="1">
              <a:lnSpc>
                <a:spcPct val="125000"/>
              </a:lnSpc>
              <a:spcBef>
                <a:spcPct val="50000"/>
              </a:spcBef>
            </a:pPr>
            <a:endParaRPr lang="en-US" altLang="zh-CN" sz="200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9" name="Object 3">
                <a:extLst>
                  <a:ext uri="{FF2B5EF4-FFF2-40B4-BE49-F238E27FC236}">
                    <a16:creationId xmlns:a16="http://schemas.microsoft.com/office/drawing/2014/main" id="{15281130-DCBF-481E-A98B-9A13081DE30B}"/>
                  </a:ext>
                </a:extLst>
              </p:cNvPr>
              <p:cNvSpPr txBox="1"/>
              <p:nvPr/>
            </p:nvSpPr>
            <p:spPr bwMode="auto">
              <a:xfrm>
                <a:off x="5027612" y="2352703"/>
                <a:ext cx="3497263" cy="70802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41989" name="Object 3">
                <a:extLst>
                  <a:ext uri="{FF2B5EF4-FFF2-40B4-BE49-F238E27FC236}">
                    <a16:creationId xmlns:a16="http://schemas.microsoft.com/office/drawing/2014/main" id="{15281130-DCBF-481E-A98B-9A13081DE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7612" y="2352703"/>
                <a:ext cx="3497263" cy="708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90" name="Object 4">
                <a:extLst>
                  <a:ext uri="{FF2B5EF4-FFF2-40B4-BE49-F238E27FC236}">
                    <a16:creationId xmlns:a16="http://schemas.microsoft.com/office/drawing/2014/main" id="{8763B607-1666-444D-9FC1-38CBDFDD7FDF}"/>
                  </a:ext>
                </a:extLst>
              </p:cNvPr>
              <p:cNvSpPr txBox="1"/>
              <p:nvPr/>
            </p:nvSpPr>
            <p:spPr bwMode="auto">
              <a:xfrm>
                <a:off x="2955881" y="3657594"/>
                <a:ext cx="3292475" cy="68580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41990" name="Object 4">
                <a:extLst>
                  <a:ext uri="{FF2B5EF4-FFF2-40B4-BE49-F238E27FC236}">
                    <a16:creationId xmlns:a16="http://schemas.microsoft.com/office/drawing/2014/main" id="{8763B607-1666-444D-9FC1-38CBDFDD7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5881" y="3657594"/>
                <a:ext cx="3292475" cy="685800"/>
              </a:xfrm>
              <a:prstGeom prst="rect">
                <a:avLst/>
              </a:prstGeom>
              <a:blipFill>
                <a:blip r:embed="rId3"/>
                <a:stretch>
                  <a:fillRect b="-267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91" name="Object 5">
                <a:extLst>
                  <a:ext uri="{FF2B5EF4-FFF2-40B4-BE49-F238E27FC236}">
                    <a16:creationId xmlns:a16="http://schemas.microsoft.com/office/drawing/2014/main" id="{C5FCAD46-5291-4D88-8437-030080A3B9A1}"/>
                  </a:ext>
                </a:extLst>
              </p:cNvPr>
              <p:cNvSpPr txBox="1"/>
              <p:nvPr/>
            </p:nvSpPr>
            <p:spPr bwMode="auto">
              <a:xfrm>
                <a:off x="3276634" y="4724352"/>
                <a:ext cx="3170238" cy="53340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991" name="Object 5">
                <a:extLst>
                  <a:ext uri="{FF2B5EF4-FFF2-40B4-BE49-F238E27FC236}">
                    <a16:creationId xmlns:a16="http://schemas.microsoft.com/office/drawing/2014/main" id="{C5FCAD46-5291-4D88-8437-030080A3B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34" y="4724352"/>
                <a:ext cx="3170238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C0A035DB-6F85-46A7-B4A2-D45B24516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</a:t>
            </a:r>
            <a:r>
              <a:rPr lang="zh-CN" altLang="en-US" sz="2800"/>
              <a:t>匹配</a:t>
            </a:r>
            <a:endParaRPr lang="zh-CN" altLang="zh-CN" sz="28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E1F28F-9495-4456-91DC-590338B9B9CE}"/>
              </a:ext>
            </a:extLst>
          </p:cNvPr>
          <p:cNvSpPr/>
          <p:nvPr/>
        </p:nvSpPr>
        <p:spPr bwMode="auto">
          <a:xfrm>
            <a:off x="3048040" y="4660886"/>
            <a:ext cx="3292475" cy="596866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B01BFE-C90B-4A7C-B0A8-0D96773B9298}"/>
              </a:ext>
            </a:extLst>
          </p:cNvPr>
          <p:cNvSpPr/>
          <p:nvPr/>
        </p:nvSpPr>
        <p:spPr>
          <a:xfrm>
            <a:off x="5486376" y="55636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latin typeface="宋体" panose="02010600030101010101" pitchFamily="2" charset="-122"/>
              </a:rPr>
              <a:t>①</a:t>
            </a:r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FE7294-093C-48ED-88E6-39E929E7D935}"/>
              </a:ext>
            </a:extLst>
          </p:cNvPr>
          <p:cNvCxnSpPr/>
          <p:nvPr/>
        </p:nvCxnSpPr>
        <p:spPr bwMode="auto">
          <a:xfrm>
            <a:off x="5410178" y="5181554"/>
            <a:ext cx="56789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C906C6B-E63B-475E-A898-3BFCCBACE7C4}"/>
              </a:ext>
            </a:extLst>
          </p:cNvPr>
          <p:cNvCxnSpPr/>
          <p:nvPr/>
        </p:nvCxnSpPr>
        <p:spPr bwMode="auto">
          <a:xfrm>
            <a:off x="5694125" y="5181554"/>
            <a:ext cx="0" cy="3821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6F55AC9-86E8-48BE-B2DB-6ED43DAA9C3D}"/>
              </a:ext>
            </a:extLst>
          </p:cNvPr>
          <p:cNvSpPr/>
          <p:nvPr/>
        </p:nvSpPr>
        <p:spPr>
          <a:xfrm>
            <a:off x="4461294" y="55636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latin typeface="宋体" panose="02010600030101010101" pitchFamily="2" charset="-122"/>
              </a:rPr>
              <a:t>②</a:t>
            </a:r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DF0CB22-4187-4294-A6BE-877F00A15B0A}"/>
              </a:ext>
            </a:extLst>
          </p:cNvPr>
          <p:cNvCxnSpPr>
            <a:cxnSpLocks/>
          </p:cNvCxnSpPr>
          <p:nvPr/>
        </p:nvCxnSpPr>
        <p:spPr bwMode="auto">
          <a:xfrm>
            <a:off x="3861003" y="5181554"/>
            <a:ext cx="146221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DA635DB-ECD4-458C-B8D8-524EAC9303AD}"/>
              </a:ext>
            </a:extLst>
          </p:cNvPr>
          <p:cNvCxnSpPr/>
          <p:nvPr/>
        </p:nvCxnSpPr>
        <p:spPr bwMode="auto">
          <a:xfrm>
            <a:off x="4649823" y="5181554"/>
            <a:ext cx="0" cy="3821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253424B-7406-492D-9ABA-84332BD50593}"/>
              </a:ext>
            </a:extLst>
          </p:cNvPr>
          <p:cNvCxnSpPr>
            <a:cxnSpLocks/>
          </p:cNvCxnSpPr>
          <p:nvPr/>
        </p:nvCxnSpPr>
        <p:spPr bwMode="auto">
          <a:xfrm>
            <a:off x="3352832" y="5181554"/>
            <a:ext cx="41549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8D1D1FC-DD47-4CB9-8B5B-F506572888BB}"/>
              </a:ext>
            </a:extLst>
          </p:cNvPr>
          <p:cNvCxnSpPr/>
          <p:nvPr/>
        </p:nvCxnSpPr>
        <p:spPr bwMode="auto">
          <a:xfrm>
            <a:off x="3570668" y="5181554"/>
            <a:ext cx="0" cy="3821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BEFC4BC-879D-457F-8A9C-19A68E95718A}"/>
              </a:ext>
            </a:extLst>
          </p:cNvPr>
          <p:cNvSpPr/>
          <p:nvPr/>
        </p:nvSpPr>
        <p:spPr>
          <a:xfrm>
            <a:off x="3371217" y="55636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latin typeface="宋体" panose="02010600030101010101" pitchFamily="2" charset="-122"/>
              </a:rPr>
              <a:t>③</a:t>
            </a:r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74063DF-1084-41B7-86EC-63B787F97304}"/>
              </a:ext>
            </a:extLst>
          </p:cNvPr>
          <p:cNvSpPr/>
          <p:nvPr/>
        </p:nvSpPr>
        <p:spPr bwMode="auto">
          <a:xfrm rot="10800000">
            <a:off x="4842772" y="5627998"/>
            <a:ext cx="680918" cy="249279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F7356DBD-1B81-47C5-AE03-75E689AED187}"/>
              </a:ext>
            </a:extLst>
          </p:cNvPr>
          <p:cNvSpPr/>
          <p:nvPr/>
        </p:nvSpPr>
        <p:spPr bwMode="auto">
          <a:xfrm rot="10800000">
            <a:off x="3780376" y="5623719"/>
            <a:ext cx="680918" cy="249279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13381E-C085-450C-98EF-D28E3B1DD74A}"/>
              </a:ext>
            </a:extLst>
          </p:cNvPr>
          <p:cNvSpPr/>
          <p:nvPr/>
        </p:nvSpPr>
        <p:spPr>
          <a:xfrm>
            <a:off x="1600278" y="5552935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>
                <a:solidFill>
                  <a:srgbClr val="3333FF"/>
                </a:solidFill>
              </a:rPr>
              <a:t>离散化</a:t>
            </a:r>
            <a:r>
              <a:rPr lang="zh-CN" altLang="zh-CN" b="1">
                <a:solidFill>
                  <a:srgbClr val="3333FF"/>
                </a:solidFill>
              </a:rPr>
              <a:t>步骤</a:t>
            </a:r>
            <a:r>
              <a:rPr lang="zh-CN" altLang="en-US" b="1">
                <a:solidFill>
                  <a:srgbClr val="3333FF"/>
                </a:solidFill>
              </a:rPr>
              <a:t>：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4" grpId="0"/>
      <p:bldP spid="15" grpId="0" animBg="1"/>
      <p:bldP spid="26" grpId="0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1">
            <a:extLst>
              <a:ext uri="{FF2B5EF4-FFF2-40B4-BE49-F238E27FC236}">
                <a16:creationId xmlns:a16="http://schemas.microsoft.com/office/drawing/2014/main" id="{D9A9704D-A74D-41D2-A813-032E0FE4BAF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3011" name="灯片编号占位符 3">
            <a:extLst>
              <a:ext uri="{FF2B5EF4-FFF2-40B4-BE49-F238E27FC236}">
                <a16:creationId xmlns:a16="http://schemas.microsoft.com/office/drawing/2014/main" id="{22F092FE-CEEF-43F7-8666-5A8AAAB3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F1713D9-AC0E-4AA8-AED9-0AF436A424C1}" type="slidenum">
              <a:rPr lang="zh-CN" altLang="zh-CN"/>
              <a:pPr algn="r"/>
              <a:t>34</a:t>
            </a:fld>
            <a:endParaRPr lang="zh-CN" altLang="zh-CN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2308234-C741-44ED-BDB6-B1E3B75D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04466"/>
            <a:ext cx="8077092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69900" indent="-469900" algn="l" eaLnBrk="1" hangingPunct="1">
              <a:lnSpc>
                <a:spcPct val="125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+mn-lt"/>
                <a:ea typeface="+mn-ea"/>
              </a:rPr>
              <a:t>直方图</a:t>
            </a:r>
            <a:r>
              <a:rPr lang="zh-CN" altLang="en-US" sz="2400">
                <a:latin typeface="+mn-lt"/>
                <a:ea typeface="+mn-ea"/>
              </a:rPr>
              <a:t>匹配</a:t>
            </a:r>
            <a:r>
              <a:rPr lang="zh-CN" altLang="zh-CN" sz="2400">
                <a:latin typeface="+mn-lt"/>
                <a:ea typeface="+mn-ea"/>
              </a:rPr>
              <a:t>的</a:t>
            </a:r>
            <a:r>
              <a:rPr lang="zh-CN" altLang="en-US" sz="2400" b="1">
                <a:solidFill>
                  <a:srgbClr val="3333FF"/>
                </a:solidFill>
                <a:latin typeface="+mn-lt"/>
                <a:ea typeface="+mn-ea"/>
              </a:rPr>
              <a:t>离散化</a:t>
            </a:r>
            <a:r>
              <a:rPr lang="zh-CN" altLang="zh-CN" sz="2400" b="1">
                <a:solidFill>
                  <a:srgbClr val="3333FF"/>
                </a:solidFill>
                <a:latin typeface="+mn-lt"/>
                <a:ea typeface="+mn-ea"/>
              </a:rPr>
              <a:t>步骤</a:t>
            </a:r>
            <a:r>
              <a:rPr lang="zh-CN" altLang="en-US" sz="2400">
                <a:solidFill>
                  <a:srgbClr val="3333FF"/>
                </a:solidFill>
                <a:latin typeface="+mn-lt"/>
                <a:ea typeface="+mn-ea"/>
              </a:rPr>
              <a:t>：</a:t>
            </a:r>
            <a:endParaRPr lang="zh-CN" altLang="zh-CN" sz="2400">
              <a:solidFill>
                <a:srgbClr val="3333FF"/>
              </a:solidFill>
              <a:latin typeface="+mn-lt"/>
              <a:ea typeface="+mn-ea"/>
            </a:endParaRPr>
          </a:p>
          <a:p>
            <a:pPr algn="l" eaLnBrk="1" hangingPunct="1"/>
            <a:endParaRPr lang="zh-CN" altLang="zh-CN" sz="240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zh-CN" sz="2400">
                <a:latin typeface="宋体" panose="02010600030101010101" pitchFamily="2" charset="-122"/>
              </a:rPr>
              <a:t>①</a:t>
            </a:r>
            <a:r>
              <a:rPr lang="en-US" altLang="zh-CN" sz="2400">
                <a:latin typeface="宋体" panose="02010600030101010101" pitchFamily="2" charset="-122"/>
              </a:rPr>
              <a:t> </a:t>
            </a:r>
            <a:r>
              <a:rPr lang="zh-CN" altLang="zh-CN" sz="2200">
                <a:latin typeface="宋体" panose="02010600030101010101" pitchFamily="2" charset="-122"/>
              </a:rPr>
              <a:t>对原始图像作直方图均衡化处理</a:t>
            </a:r>
            <a:r>
              <a:rPr lang="zh-CN" altLang="en-US" sz="2200">
                <a:latin typeface="宋体" panose="02010600030101010101" pitchFamily="2" charset="-122"/>
              </a:rPr>
              <a:t>，求得每个</a:t>
            </a:r>
            <a:r>
              <a:rPr lang="en-US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200">
                <a:latin typeface="宋体" panose="02010600030101010101" pitchFamily="2" charset="-122"/>
              </a:rPr>
              <a:t>对应的</a:t>
            </a:r>
            <a:r>
              <a:rPr lang="en-US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>
                <a:latin typeface="宋体" panose="02010600030101010101" pitchFamily="2" charset="-122"/>
              </a:rPr>
              <a:t>值</a:t>
            </a:r>
            <a:r>
              <a:rPr lang="zh-CN" altLang="zh-CN" sz="2200">
                <a:latin typeface="宋体" panose="02010600030101010101" pitchFamily="2" charset="-122"/>
              </a:rPr>
              <a:t>；</a:t>
            </a:r>
            <a:endParaRPr lang="en-US" altLang="zh-CN" sz="2200">
              <a:latin typeface="宋体" panose="02010600030101010101" pitchFamily="2" charset="-122"/>
            </a:endParaRPr>
          </a:p>
          <a:p>
            <a:pPr algn="just" eaLnBrk="1" hangingPunct="1"/>
            <a:endParaRPr lang="zh-CN" altLang="zh-CN" sz="2400"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zh-CN" sz="2400">
                <a:latin typeface="宋体" panose="02010600030101010101" pitchFamily="2" charset="-122"/>
              </a:rPr>
              <a:t>②</a:t>
            </a:r>
            <a:r>
              <a:rPr lang="en-US" altLang="zh-CN" sz="2400">
                <a:latin typeface="宋体" panose="02010600030101010101" pitchFamily="2" charset="-122"/>
              </a:rPr>
              <a:t> </a:t>
            </a:r>
            <a:r>
              <a:rPr lang="zh-CN" altLang="en-US" sz="2200">
                <a:latin typeface="宋体" panose="02010600030101010101" pitchFamily="2" charset="-122"/>
              </a:rPr>
              <a:t>计算反变换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2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200">
                <a:latin typeface="宋体" panose="02010600030101010101" pitchFamily="2" charset="-122"/>
              </a:rPr>
              <a:t>使用指定的概率密度函数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zh-CN" sz="22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(z)</a:t>
            </a:r>
            <a:r>
              <a:rPr lang="zh-CN" altLang="en-US" sz="2200">
                <a:latin typeface="宋体" panose="02010600030101010101" pitchFamily="2" charset="-122"/>
              </a:rPr>
              <a:t>对应的  </a:t>
            </a:r>
            <a:endParaRPr lang="en-US" altLang="zh-CN" sz="2200">
              <a:latin typeface="宋体" panose="02010600030101010101" pitchFamily="2" charset="-122"/>
            </a:endParaRPr>
          </a:p>
          <a:p>
            <a:pPr algn="l" eaLnBrk="1" hangingPunct="1"/>
            <a:r>
              <a:rPr lang="en-US" altLang="zh-CN" sz="2200">
                <a:latin typeface="宋体" panose="02010600030101010101" pitchFamily="2" charset="-122"/>
              </a:rPr>
              <a:t>    </a:t>
            </a:r>
            <a:r>
              <a:rPr lang="zh-CN" altLang="en-US" sz="2200">
                <a:latin typeface="宋体" panose="02010600030101010101" pitchFamily="2" charset="-122"/>
              </a:rPr>
              <a:t>直方图</a:t>
            </a:r>
            <a:r>
              <a:rPr lang="zh-CN" altLang="zh-CN" sz="2200">
                <a:latin typeface="宋体" panose="02010600030101010101" pitchFamily="2" charset="-122"/>
              </a:rPr>
              <a:t>，求得变换函数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r>
              <a:rPr lang="zh-CN" altLang="en-US" sz="2200">
                <a:latin typeface="宋体" panose="02010600030101010101" pitchFamily="2" charset="-122"/>
              </a:rPr>
              <a:t>，将值对</a:t>
            </a:r>
            <a:r>
              <a:rPr lang="en-US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r>
              <a:rPr lang="en-US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, z)</a:t>
            </a:r>
            <a:r>
              <a:rPr lang="zh-CN" altLang="en-US" sz="2200">
                <a:latin typeface="宋体" panose="02010600030101010101" pitchFamily="2" charset="-122"/>
              </a:rPr>
              <a:t>存储在查找表中</a:t>
            </a:r>
            <a:r>
              <a:rPr lang="zh-CN" altLang="zh-CN" sz="2200">
                <a:latin typeface="宋体" panose="02010600030101010101" pitchFamily="2" charset="-122"/>
              </a:rPr>
              <a:t>；</a:t>
            </a:r>
            <a:endParaRPr lang="en-US" altLang="zh-CN" sz="2200">
              <a:latin typeface="宋体" panose="02010600030101010101" pitchFamily="2" charset="-122"/>
            </a:endParaRPr>
          </a:p>
          <a:p>
            <a:pPr algn="l" eaLnBrk="1" hangingPunct="1"/>
            <a:endParaRPr lang="zh-CN" altLang="zh-CN" sz="2400">
              <a:latin typeface="宋体" panose="02010600030101010101" pitchFamily="2" charset="-122"/>
            </a:endParaRPr>
          </a:p>
          <a:p>
            <a:pPr algn="just" eaLnBrk="1" hangingPunct="1"/>
            <a:r>
              <a:rPr lang="zh-CN" altLang="zh-CN" sz="2400">
                <a:latin typeface="宋体" panose="02010600030101010101" pitchFamily="2" charset="-122"/>
              </a:rPr>
              <a:t>③</a:t>
            </a:r>
            <a:r>
              <a:rPr lang="en-US" altLang="zh-CN" sz="2400">
                <a:latin typeface="宋体" panose="02010600030101010101" pitchFamily="2" charset="-122"/>
              </a:rPr>
              <a:t> </a:t>
            </a:r>
            <a:r>
              <a:rPr lang="zh-CN" altLang="en-US" sz="2200">
                <a:latin typeface="宋体" panose="02010600030101010101" pitchFamily="2" charset="-122"/>
              </a:rPr>
              <a:t>找到与</a:t>
            </a:r>
            <a:r>
              <a:rPr lang="en-US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>
                <a:latin typeface="宋体" panose="02010600030101010101" pitchFamily="2" charset="-122"/>
              </a:rPr>
              <a:t>值最接近的</a:t>
            </a:r>
            <a:r>
              <a:rPr lang="zh-CN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，并通过</a:t>
            </a:r>
            <a:r>
              <a:rPr lang="zh-CN" altLang="en-US" sz="2200">
                <a:latin typeface="宋体" panose="02010600030101010101" pitchFamily="2" charset="-122"/>
              </a:rPr>
              <a:t>查找表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映射到</a:t>
            </a:r>
            <a:r>
              <a:rPr lang="en-US" altLang="zh-CN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200">
                <a:latin typeface="宋体" panose="02010600030101010101" pitchFamily="2" charset="-122"/>
              </a:rPr>
              <a:t>。</a:t>
            </a:r>
            <a:endParaRPr lang="zh-CN" altLang="zh-CN" sz="2200">
              <a:latin typeface="宋体" panose="02010600030101010101" pitchFamily="2" charset="-122"/>
            </a:endParaRPr>
          </a:p>
          <a:p>
            <a:pPr algn="just" eaLnBrk="1" hangingPunct="1"/>
            <a:r>
              <a:rPr lang="zh-CN" altLang="zh-CN" sz="2000">
                <a:latin typeface="宋体" panose="02010600030101010101" pitchFamily="2" charset="-122"/>
              </a:rPr>
              <a:t>    </a:t>
            </a:r>
            <a:endParaRPr lang="en-US" altLang="zh-CN" sz="2000">
              <a:latin typeface="宋体" panose="02010600030101010101" pitchFamily="2" charset="-122"/>
            </a:endParaRPr>
          </a:p>
          <a:p>
            <a:pPr algn="just" eaLnBrk="1" hangingPunct="1"/>
            <a:endParaRPr lang="en-US" altLang="zh-CN" sz="2000">
              <a:latin typeface="宋体" panose="02010600030101010101" pitchFamily="2" charset="-122"/>
            </a:endParaRPr>
          </a:p>
          <a:p>
            <a:pPr algn="just" eaLnBrk="1" hangingPunct="1"/>
            <a:endParaRPr lang="zh-CN" altLang="zh-CN" sz="2000">
              <a:latin typeface="宋体" panose="02010600030101010101" pitchFamily="2" charset="-122"/>
            </a:endParaRPr>
          </a:p>
          <a:p>
            <a:pPr marL="342900" indent="-342900" algn="l" eaLnBrk="1" hangingPunct="1">
              <a:buFont typeface="Wingdings" panose="05000000000000000000" pitchFamily="2" charset="2"/>
              <a:buChar char="ü"/>
            </a:pPr>
            <a:r>
              <a:rPr lang="zh-CN" altLang="zh-CN" sz="2000">
                <a:latin typeface="宋体" panose="02010600030101010101" pitchFamily="2" charset="-122"/>
              </a:rPr>
              <a:t>经过以上处理得到的图像</a:t>
            </a:r>
            <a:r>
              <a:rPr lang="zh-CN" altLang="en-US" sz="2000">
                <a:latin typeface="宋体" panose="02010600030101010101" pitchFamily="2" charset="-122"/>
              </a:rPr>
              <a:t>，其</a:t>
            </a:r>
            <a:r>
              <a:rPr lang="zh-CN" altLang="zh-CN" sz="2000">
                <a:latin typeface="宋体" panose="02010600030101010101" pitchFamily="2" charset="-122"/>
              </a:rPr>
              <a:t>灰度级将具有规定的</a:t>
            </a:r>
            <a:r>
              <a:rPr lang="zh-CN" altLang="zh-CN" sz="2000" i="1">
                <a:latin typeface="宋体" panose="02010600030101010101" pitchFamily="2" charset="-122"/>
              </a:rPr>
              <a:t>p</a:t>
            </a:r>
            <a:r>
              <a:rPr lang="zh-CN" altLang="zh-CN" sz="2000" baseline="-30000">
                <a:latin typeface="宋体" panose="02010600030101010101" pitchFamily="2" charset="-122"/>
              </a:rPr>
              <a:t>z</a:t>
            </a:r>
            <a:r>
              <a:rPr lang="zh-CN" altLang="zh-CN" sz="2000">
                <a:latin typeface="宋体" panose="02010600030101010101" pitchFamily="2" charset="-122"/>
              </a:rPr>
              <a:t>(z)</a:t>
            </a:r>
            <a:r>
              <a:rPr lang="zh-CN" altLang="en-US" sz="2000">
                <a:latin typeface="宋体" panose="02010600030101010101" pitchFamily="2" charset="-122"/>
              </a:rPr>
              <a:t>。</a:t>
            </a:r>
            <a:endParaRPr lang="en-US" altLang="zh-CN" sz="2000">
              <a:latin typeface="宋体" panose="02010600030101010101" pitchFamily="2" charset="-122"/>
            </a:endParaRPr>
          </a:p>
          <a:p>
            <a:pPr marL="342900" indent="-342900" algn="l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宋体" panose="02010600030101010101" pitchFamily="2" charset="-122"/>
              </a:rPr>
              <a:t>进行</a:t>
            </a:r>
            <a:r>
              <a:rPr lang="zh-CN" altLang="zh-CN" sz="2000">
                <a:latin typeface="宋体" panose="02010600030101010101" pitchFamily="2" charset="-122"/>
              </a:rPr>
              <a:t>直方图</a:t>
            </a:r>
            <a:r>
              <a:rPr lang="zh-CN" altLang="en-US" sz="2000">
                <a:latin typeface="宋体" panose="02010600030101010101" pitchFamily="2" charset="-122"/>
              </a:rPr>
              <a:t>匹配</a:t>
            </a:r>
            <a:r>
              <a:rPr lang="zh-CN" altLang="zh-CN" sz="2000">
                <a:latin typeface="宋体" panose="02010600030101010101" pitchFamily="2" charset="-122"/>
              </a:rPr>
              <a:t>的主要困难在于</a:t>
            </a:r>
            <a:r>
              <a:rPr lang="zh-CN" altLang="en-US" sz="2000">
                <a:latin typeface="宋体" panose="02010600030101010101" pitchFamily="2" charset="-122"/>
              </a:rPr>
              <a:t>：</a:t>
            </a:r>
            <a:r>
              <a:rPr lang="zh-CN" altLang="zh-CN" sz="2000">
                <a:latin typeface="宋体" panose="02010600030101010101" pitchFamily="2" charset="-122"/>
              </a:rPr>
              <a:t>要构成有意义的直方图。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</a:pPr>
            <a:r>
              <a:rPr lang="zh-CN" altLang="zh-CN" sz="2000">
                <a:latin typeface="宋体" panose="02010600030101010101" pitchFamily="2" charset="-122"/>
              </a:rPr>
              <a:t>直方图</a:t>
            </a:r>
            <a:r>
              <a:rPr lang="zh-CN" altLang="en-US" sz="2000">
                <a:latin typeface="宋体" panose="02010600030101010101" pitchFamily="2" charset="-122"/>
              </a:rPr>
              <a:t>匹配后的</a:t>
            </a:r>
            <a:r>
              <a:rPr lang="zh-CN" altLang="zh-CN" sz="2000">
                <a:latin typeface="宋体" panose="02010600030101010101" pitchFamily="2" charset="-122"/>
              </a:rPr>
              <a:t>图像增强有利于人的视觉判读或便于机器识别。</a:t>
            </a:r>
            <a:endParaRPr lang="en-US" altLang="zh-CN" sz="200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55F62A7-12E9-480B-BAFC-00F474800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/>
              <a:t>直方图</a:t>
            </a:r>
            <a:r>
              <a:rPr lang="zh-CN" altLang="en-US" sz="2800"/>
              <a:t>匹配</a:t>
            </a:r>
            <a:endParaRPr lang="zh-CN" altLang="zh-CN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A703779A-80E8-4A1B-B881-FC9009B8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07ABC0E-3E00-4D2C-B9FD-546BC74EFF56}" type="slidenum">
              <a:rPr lang="zh-CN" altLang="zh-CN"/>
              <a:pPr algn="r"/>
              <a:t>35</a:t>
            </a:fld>
            <a:endParaRPr lang="zh-CN" altLang="zh-CN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0B7BECB6-20A1-4718-852E-099356708A6F}"/>
              </a:ext>
            </a:extLst>
          </p:cNvPr>
          <p:cNvSpPr/>
          <p:nvPr/>
        </p:nvSpPr>
        <p:spPr bwMode="auto">
          <a:xfrm>
            <a:off x="305024" y="682837"/>
            <a:ext cx="8457978" cy="59434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01" name="Picture 2">
            <a:extLst>
              <a:ext uri="{FF2B5EF4-FFF2-40B4-BE49-F238E27FC236}">
                <a16:creationId xmlns:a16="http://schemas.microsoft.com/office/drawing/2014/main" id="{0F4D7B84-CACD-462F-84E9-31DC03C2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44" y="842088"/>
            <a:ext cx="3627410" cy="258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2" name="Picture 3">
            <a:extLst>
              <a:ext uri="{FF2B5EF4-FFF2-40B4-BE49-F238E27FC236}">
                <a16:creationId xmlns:a16="http://schemas.microsoft.com/office/drawing/2014/main" id="{BFC8984A-C4A8-4381-BE15-BAD36182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40" y="914466"/>
            <a:ext cx="1336770" cy="148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6" name="表格 505">
            <a:extLst>
              <a:ext uri="{FF2B5EF4-FFF2-40B4-BE49-F238E27FC236}">
                <a16:creationId xmlns:a16="http://schemas.microsoft.com/office/drawing/2014/main" id="{B3E43820-3055-4579-B1D8-B3A770D10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92708"/>
              </p:ext>
            </p:extLst>
          </p:nvPr>
        </p:nvGraphicFramePr>
        <p:xfrm>
          <a:off x="1447722" y="3397164"/>
          <a:ext cx="609600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2391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93577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0584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800" baseline="-3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</a:t>
                      </a: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→s</a:t>
                      </a:r>
                      <a:r>
                        <a:rPr lang="zh-CN" altLang="zh-CN" sz="1800" baseline="-3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</a:t>
                      </a:r>
                      <a:endParaRPr lang="zh-CN" altLang="zh-CN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zh-CN" altLang="zh-CN" sz="1800" baseline="-3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zh-CN" altLang="zh-CN" sz="1800" baseline="-3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s</a:t>
                      </a: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(s</a:t>
                      </a:r>
                      <a:r>
                        <a:rPr lang="zh-CN" altLang="zh-CN" sz="1800" baseline="-3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</a:t>
                      </a: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7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25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0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0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54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en-US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zh-CN" sz="1800" b="1">
                        <a:solidFill>
                          <a:srgbClr val="0070C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850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6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3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en-US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985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52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en-US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en-US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zh-CN" altLang="zh-CN" sz="1800" b="1">
                        <a:solidFill>
                          <a:srgbClr val="0070C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97812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en-US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en-US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zh-CN" altLang="zh-CN" sz="1800" b="1">
                        <a:solidFill>
                          <a:srgbClr val="0070C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00777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zh-CN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→s</a:t>
                      </a:r>
                      <a:r>
                        <a:rPr lang="en-US" altLang="zh-CN" sz="1800" b="1" baseline="-3000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r>
                        <a:rPr lang="zh-CN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=</a:t>
                      </a:r>
                      <a:r>
                        <a:rPr lang="en-US" altLang="zh-CN" sz="18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7</a:t>
                      </a:r>
                      <a:endParaRPr lang="zh-CN" altLang="zh-CN" sz="1800" b="1">
                        <a:solidFill>
                          <a:srgbClr val="0070C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448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zh-CN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9760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0B5B0B4-46C3-49C9-81C0-3A179A4A141C}"/>
              </a:ext>
            </a:extLst>
          </p:cNvPr>
          <p:cNvSpPr/>
          <p:nvPr/>
        </p:nvSpPr>
        <p:spPr>
          <a:xfrm>
            <a:off x="228714" y="219730"/>
            <a:ext cx="8881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>
                <a:latin typeface="宋体" panose="02010600030101010101" pitchFamily="2" charset="-122"/>
              </a:rPr>
              <a:t>直方图</a:t>
            </a:r>
            <a:r>
              <a:rPr lang="zh-CN" altLang="en-US">
                <a:latin typeface="宋体" panose="02010600030101010101" pitchFamily="2" charset="-122"/>
              </a:rPr>
              <a:t>如下的</a:t>
            </a: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原始图像数据（64×64像素且具有8级灰度）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进行直方图匹配</a:t>
            </a:r>
            <a:endParaRPr lang="en-US" altLang="zh-CN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>
              <a:latin typeface="宋体" panose="02010600030101010101" pitchFamily="2" charset="-122"/>
            </a:endParaRPr>
          </a:p>
          <a:p>
            <a:r>
              <a:rPr lang="zh-CN" altLang="zh-CN" b="1">
                <a:latin typeface="宋体" panose="02010600030101010101" pitchFamily="2" charset="-122"/>
              </a:rPr>
              <a:t>①</a:t>
            </a:r>
            <a:r>
              <a:rPr lang="en-US" altLang="zh-CN" b="1">
                <a:latin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</a:rPr>
              <a:t>求得</a:t>
            </a:r>
            <a:r>
              <a:rPr lang="en-US" altLang="zh-CN" b="1" i="1">
                <a:latin typeface="宋体" panose="02010600030101010101" pitchFamily="2" charset="-122"/>
              </a:rPr>
              <a:t>r</a:t>
            </a:r>
            <a:r>
              <a:rPr lang="zh-CN" altLang="en-US" b="1">
                <a:latin typeface="宋体" panose="02010600030101010101" pitchFamily="2" charset="-122"/>
              </a:rPr>
              <a:t>对应的</a:t>
            </a:r>
            <a:r>
              <a:rPr lang="en-US" altLang="zh-CN" b="1" i="1">
                <a:latin typeface="宋体" panose="02010600030101010101" pitchFamily="2" charset="-122"/>
              </a:rPr>
              <a:t>s</a:t>
            </a:r>
            <a:r>
              <a:rPr lang="zh-CN" altLang="en-US" b="1">
                <a:latin typeface="宋体" panose="02010600030101010101" pitchFamily="2" charset="-122"/>
              </a:rPr>
              <a:t>值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707009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A703779A-80E8-4A1B-B881-FC9009B8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07ABC0E-3E00-4D2C-B9FD-546BC74EFF56}" type="slidenum">
              <a:rPr lang="zh-CN" altLang="zh-CN"/>
              <a:pPr algn="r"/>
              <a:t>36</a:t>
            </a:fld>
            <a:endParaRPr lang="zh-CN" altLang="zh-CN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0B7BECB6-20A1-4718-852E-099356708A6F}"/>
              </a:ext>
            </a:extLst>
          </p:cNvPr>
          <p:cNvSpPr/>
          <p:nvPr/>
        </p:nvSpPr>
        <p:spPr bwMode="auto">
          <a:xfrm>
            <a:off x="305024" y="889958"/>
            <a:ext cx="8457978" cy="59434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B5B0B4-46C3-49C9-81C0-3A179A4A141C}"/>
              </a:ext>
            </a:extLst>
          </p:cNvPr>
          <p:cNvSpPr/>
          <p:nvPr/>
        </p:nvSpPr>
        <p:spPr>
          <a:xfrm>
            <a:off x="228714" y="219730"/>
            <a:ext cx="8881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>
                <a:latin typeface="宋体" panose="02010600030101010101" pitchFamily="2" charset="-122"/>
              </a:rPr>
              <a:t>直方图</a:t>
            </a:r>
            <a:r>
              <a:rPr lang="zh-CN" altLang="en-US">
                <a:latin typeface="宋体" panose="02010600030101010101" pitchFamily="2" charset="-122"/>
              </a:rPr>
              <a:t>如下的</a:t>
            </a: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原始图像数据（64×64像素且具有8级灰度）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进行直方图匹配</a:t>
            </a:r>
            <a:endParaRPr lang="en-US" altLang="zh-CN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zh-CN" b="1">
                <a:latin typeface="宋体" panose="02010600030101010101" pitchFamily="2" charset="-122"/>
              </a:rPr>
              <a:t>②</a:t>
            </a:r>
            <a:r>
              <a:rPr lang="en-US" altLang="zh-CN" b="1">
                <a:latin typeface="宋体" panose="02010600030101010101" pitchFamily="2" charset="-122"/>
              </a:rPr>
              <a:t> </a:t>
            </a:r>
            <a:r>
              <a:rPr lang="zh-CN" altLang="zh-CN" b="1">
                <a:latin typeface="宋体" panose="02010600030101010101" pitchFamily="2" charset="-122"/>
              </a:rPr>
              <a:t>求得</a:t>
            </a:r>
            <a:r>
              <a:rPr lang="zh-CN" altLang="en-US" b="1">
                <a:latin typeface="宋体" panose="02010600030101010101" pitchFamily="2" charset="-122"/>
              </a:rPr>
              <a:t>反变换：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 = G</a:t>
            </a:r>
            <a:r>
              <a:rPr lang="en-US" altLang="zh-CN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endParaRPr lang="zh-CN" altLang="en-US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A65D18-EEC8-42CB-9CA3-9E1C1C1F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20" y="1295456"/>
            <a:ext cx="3098734" cy="268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2C6D1BF-A59D-4D63-BF7A-6764B54F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32" y="1390498"/>
            <a:ext cx="1197008" cy="182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4AD4370-768A-4A2A-8445-D1348B21B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70" y="4377491"/>
            <a:ext cx="1714500" cy="234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85B69978-064D-4E6A-A269-AFE26221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47" y="4438418"/>
            <a:ext cx="1295389" cy="154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B3798C52-C7E6-4F27-88C8-9F11F7896D7B}"/>
              </a:ext>
            </a:extLst>
          </p:cNvPr>
          <p:cNvSpPr/>
          <p:nvPr/>
        </p:nvSpPr>
        <p:spPr bwMode="auto">
          <a:xfrm rot="10800000">
            <a:off x="4450085" y="5505192"/>
            <a:ext cx="400062" cy="36194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4F393B-29BE-4449-88FD-0F1236DC01C5}"/>
              </a:ext>
            </a:extLst>
          </p:cNvPr>
          <p:cNvSpPr/>
          <p:nvPr/>
        </p:nvSpPr>
        <p:spPr bwMode="auto">
          <a:xfrm>
            <a:off x="4634126" y="1143060"/>
            <a:ext cx="1038121" cy="2971722"/>
          </a:xfrm>
          <a:prstGeom prst="roundRect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AB6A61-5D9C-4A8B-B31E-6DB53844C308}"/>
              </a:ext>
            </a:extLst>
          </p:cNvPr>
          <p:cNvSpPr/>
          <p:nvPr/>
        </p:nvSpPr>
        <p:spPr>
          <a:xfrm>
            <a:off x="291049" y="1447852"/>
            <a:ext cx="2517036" cy="466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hangingPunct="1">
              <a:lnSpc>
                <a:spcPct val="125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b="1" u="sng"/>
              <a:t>指定的直方图：</a:t>
            </a:r>
            <a:endParaRPr lang="zh-CN" altLang="zh-CN" sz="2200" b="1" u="sng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AC2946-2372-4634-96BF-3D3772433EBC}"/>
              </a:ext>
            </a:extLst>
          </p:cNvPr>
          <p:cNvSpPr/>
          <p:nvPr/>
        </p:nvSpPr>
        <p:spPr>
          <a:xfrm>
            <a:off x="291049" y="4347011"/>
            <a:ext cx="2962671" cy="510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hangingPunct="1">
              <a:lnSpc>
                <a:spcPct val="125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b="1" u="sng"/>
              <a:t>查找表形式的</a:t>
            </a:r>
            <a:r>
              <a:rPr lang="en-US" altLang="zh-CN" sz="2400" b="1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u="sng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2200" b="1" u="sng"/>
              <a:t>：</a:t>
            </a:r>
            <a:endParaRPr lang="zh-CN" altLang="zh-CN" sz="2200" b="1" u="sng"/>
          </a:p>
        </p:txBody>
      </p:sp>
    </p:spTree>
    <p:extLst>
      <p:ext uri="{BB962C8B-B14F-4D97-AF65-F5344CB8AC3E}">
        <p14:creationId xmlns:p14="http://schemas.microsoft.com/office/powerpoint/2010/main" val="43354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A703779A-80E8-4A1B-B881-FC9009B8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07ABC0E-3E00-4D2C-B9FD-546BC74EFF56}" type="slidenum">
              <a:rPr lang="zh-CN" altLang="zh-CN"/>
              <a:pPr algn="r"/>
              <a:t>37</a:t>
            </a:fld>
            <a:endParaRPr lang="zh-CN" altLang="zh-CN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0B7BECB6-20A1-4718-852E-099356708A6F}"/>
              </a:ext>
            </a:extLst>
          </p:cNvPr>
          <p:cNvSpPr/>
          <p:nvPr/>
        </p:nvSpPr>
        <p:spPr bwMode="auto">
          <a:xfrm>
            <a:off x="305024" y="682837"/>
            <a:ext cx="8457978" cy="59434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B5B0B4-46C3-49C9-81C0-3A179A4A141C}"/>
              </a:ext>
            </a:extLst>
          </p:cNvPr>
          <p:cNvSpPr/>
          <p:nvPr/>
        </p:nvSpPr>
        <p:spPr>
          <a:xfrm>
            <a:off x="228714" y="219730"/>
            <a:ext cx="8881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>
                <a:latin typeface="宋体" panose="02010600030101010101" pitchFamily="2" charset="-122"/>
              </a:rPr>
              <a:t>直方图</a:t>
            </a:r>
            <a:r>
              <a:rPr lang="zh-CN" altLang="en-US">
                <a:latin typeface="宋体" panose="02010600030101010101" pitchFamily="2" charset="-122"/>
              </a:rPr>
              <a:t>如下的</a:t>
            </a: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原始图像数据（64×64像素且具有8级灰度）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进行直方图匹配</a:t>
            </a:r>
            <a:endParaRPr lang="en-US" altLang="zh-CN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zh-CN" b="1">
                <a:latin typeface="宋体" panose="02010600030101010101" pitchFamily="2" charset="-122"/>
              </a:rPr>
              <a:t>③</a:t>
            </a:r>
            <a:r>
              <a:rPr lang="en-US" altLang="zh-CN" b="1">
                <a:latin typeface="宋体" panose="02010600030101010101" pitchFamily="2" charset="-122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映射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，再映射到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值：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A65D18-EEC8-42CB-9CA3-9E1C1C1F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22" y="3790317"/>
            <a:ext cx="3098734" cy="268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2C6D1BF-A59D-4D63-BF7A-6764B54F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79" y="3885359"/>
            <a:ext cx="1197008" cy="182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CF1151F-CEFC-456D-AD05-B2CADF16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39" y="1308617"/>
            <a:ext cx="1714500" cy="159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6402423E-E257-4A05-B9AD-46FBCBCF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34" y="1329190"/>
            <a:ext cx="1294274" cy="107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E678F3E0-AD95-46E6-AEFE-6FC4F2CC49C9}"/>
              </a:ext>
            </a:extLst>
          </p:cNvPr>
          <p:cNvSpPr/>
          <p:nvPr/>
        </p:nvSpPr>
        <p:spPr bwMode="auto">
          <a:xfrm>
            <a:off x="5271678" y="1219258"/>
            <a:ext cx="685782" cy="175255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0B8E63-4ED2-4530-B554-4D1F640FC033}"/>
              </a:ext>
            </a:extLst>
          </p:cNvPr>
          <p:cNvSpPr/>
          <p:nvPr/>
        </p:nvSpPr>
        <p:spPr>
          <a:xfrm>
            <a:off x="3616834" y="1907823"/>
            <a:ext cx="537590" cy="510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zh-CN" sz="2400" b="1" baseline="-250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BE042E-67C4-4020-84F2-DE669BB8DEC6}"/>
              </a:ext>
            </a:extLst>
          </p:cNvPr>
          <p:cNvSpPr/>
          <p:nvPr/>
        </p:nvSpPr>
        <p:spPr bwMode="auto">
          <a:xfrm>
            <a:off x="5931042" y="3674659"/>
            <a:ext cx="1038121" cy="2954657"/>
          </a:xfrm>
          <a:prstGeom prst="roundRect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5BAE45-061A-47ED-A7F1-DEFB07644058}"/>
              </a:ext>
            </a:extLst>
          </p:cNvPr>
          <p:cNvSpPr/>
          <p:nvPr/>
        </p:nvSpPr>
        <p:spPr>
          <a:xfrm>
            <a:off x="317266" y="3885359"/>
            <a:ext cx="2800767" cy="466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hangingPunct="1">
              <a:lnSpc>
                <a:spcPct val="125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b="1" u="sng"/>
              <a:t>匹配后的直方图：</a:t>
            </a:r>
            <a:endParaRPr lang="zh-CN" altLang="zh-CN" sz="2200" b="1" u="sng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336BEBD-3C35-4799-A807-E46B6C80B80A}"/>
              </a:ext>
            </a:extLst>
          </p:cNvPr>
          <p:cNvSpPr/>
          <p:nvPr/>
        </p:nvSpPr>
        <p:spPr bwMode="auto">
          <a:xfrm>
            <a:off x="4187530" y="2056600"/>
            <a:ext cx="400062" cy="36194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94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A703779A-80E8-4A1B-B881-FC9009B8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07ABC0E-3E00-4D2C-B9FD-546BC74EFF56}" type="slidenum">
              <a:rPr lang="zh-CN" altLang="zh-CN"/>
              <a:pPr algn="r"/>
              <a:t>38</a:t>
            </a:fld>
            <a:endParaRPr lang="zh-CN" altLang="zh-CN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0B7BECB6-20A1-4718-852E-099356708A6F}"/>
              </a:ext>
            </a:extLst>
          </p:cNvPr>
          <p:cNvSpPr/>
          <p:nvPr/>
        </p:nvSpPr>
        <p:spPr bwMode="auto">
          <a:xfrm>
            <a:off x="305024" y="682837"/>
            <a:ext cx="8457978" cy="59434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B5B0B4-46C3-49C9-81C0-3A179A4A141C}"/>
              </a:ext>
            </a:extLst>
          </p:cNvPr>
          <p:cNvSpPr/>
          <p:nvPr/>
        </p:nvSpPr>
        <p:spPr>
          <a:xfrm>
            <a:off x="228714" y="219730"/>
            <a:ext cx="8881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>
                <a:latin typeface="宋体" panose="02010600030101010101" pitchFamily="2" charset="-122"/>
              </a:rPr>
              <a:t>直方图</a:t>
            </a:r>
            <a:r>
              <a:rPr lang="zh-CN" altLang="en-US">
                <a:latin typeface="宋体" panose="02010600030101010101" pitchFamily="2" charset="-122"/>
              </a:rPr>
              <a:t>如下的</a:t>
            </a:r>
            <a:r>
              <a:rPr lang="zh-CN" altLang="zh-CN">
                <a:latin typeface="宋体" panose="02010600030101010101" pitchFamily="2" charset="-122"/>
                <a:cs typeface="Times New Roman" panose="02020603050405020304" pitchFamily="18" charset="0"/>
              </a:rPr>
              <a:t>原始图像数据（64×64像素且具有8级灰度）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进行直方图匹配</a:t>
            </a:r>
            <a:endParaRPr lang="en-US" altLang="zh-CN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/>
              <a:t>                       直方图匹配结果的图示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25C12A9-62C7-4AF0-97DF-C5042FF3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39" y="1625219"/>
            <a:ext cx="4914900" cy="424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4AC11CB-2180-47AF-9C4A-296CE3783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4" y="1625223"/>
            <a:ext cx="1543050" cy="346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322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1">
            <a:extLst>
              <a:ext uri="{FF2B5EF4-FFF2-40B4-BE49-F238E27FC236}">
                <a16:creationId xmlns:a16="http://schemas.microsoft.com/office/drawing/2014/main" id="{018F6C10-543A-48FF-9E34-79CE415D4E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2441DA4E-336D-4F92-8076-93EED89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2B4A1C1-1DC0-4BAA-BB8C-D0F6AF128A0E}" type="slidenum">
              <a:rPr lang="zh-CN" altLang="zh-CN"/>
              <a:pPr algn="r"/>
              <a:t>39</a:t>
            </a:fld>
            <a:endParaRPr lang="zh-CN" altLang="zh-CN"/>
          </a:p>
        </p:txBody>
      </p:sp>
      <p:graphicFrame>
        <p:nvGraphicFramePr>
          <p:cNvPr id="46084" name="Object 2">
            <a:extLst>
              <a:ext uri="{FF2B5EF4-FFF2-40B4-BE49-F238E27FC236}">
                <a16:creationId xmlns:a16="http://schemas.microsoft.com/office/drawing/2014/main" id="{AB7F09FD-3AE2-4BD8-A79B-71C4434E5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500992"/>
              </p:ext>
            </p:extLst>
          </p:nvPr>
        </p:nvGraphicFramePr>
        <p:xfrm>
          <a:off x="571500" y="990778"/>
          <a:ext cx="8001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8" r:id="rId3" imgW="5657831" imgH="3295706" progId="Paint.Picture">
                  <p:embed/>
                </p:oleObj>
              </mc:Choice>
              <mc:Fallback>
                <p:oleObj r:id="rId3" imgW="5657831" imgH="3295706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990778"/>
                        <a:ext cx="80010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Rectangle 4">
            <a:extLst>
              <a:ext uri="{FF2B5EF4-FFF2-40B4-BE49-F238E27FC236}">
                <a16:creationId xmlns:a16="http://schemas.microsoft.com/office/drawing/2014/main" id="{2EFD5B68-06BA-4DEE-AC8B-93C3F3B4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2" y="5464242"/>
            <a:ext cx="77723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zh-CN" sz="2000">
                <a:latin typeface="宋体" panose="02010600030101010101" pitchFamily="2" charset="-122"/>
              </a:rPr>
              <a:t>图(C)是将图像(A)按图(b)的直方图进行</a:t>
            </a:r>
            <a:r>
              <a:rPr lang="zh-CN" altLang="en-US" sz="2000">
                <a:latin typeface="宋体" panose="02010600030101010101" pitchFamily="2" charset="-122"/>
              </a:rPr>
              <a:t>匹配后</a:t>
            </a:r>
            <a:r>
              <a:rPr lang="zh-CN" altLang="zh-CN" sz="2000">
                <a:latin typeface="宋体" panose="02010600030101010101" pitchFamily="2" charset="-122"/>
              </a:rPr>
              <a:t>得到的结果。</a:t>
            </a:r>
            <a:endParaRPr lang="en-US" altLang="zh-CN" sz="2000"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zh-CN" sz="2000">
                <a:latin typeface="宋体" panose="02010600030101010101" pitchFamily="2" charset="-122"/>
              </a:rPr>
              <a:t>图(C)的对比度同图（B)接近一致，对应的直方图形状差异也不大。</a:t>
            </a:r>
            <a:endParaRPr lang="zh-CN" altLang="zh-CN" sz="2000">
              <a:latin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E40EF40-1F0A-4431-8C44-FF19AFAA1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16" y="381080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宋体" panose="02010600030101010101" pitchFamily="2" charset="-122"/>
              </a:rPr>
              <a:t>直方图</a:t>
            </a:r>
            <a:r>
              <a:rPr lang="zh-CN" altLang="en-US" sz="2400">
                <a:latin typeface="宋体" panose="02010600030101010101" pitchFamily="2" charset="-122"/>
              </a:rPr>
              <a:t>匹配的</a:t>
            </a:r>
            <a:r>
              <a:rPr lang="zh-CN" altLang="zh-CN" sz="2400">
                <a:latin typeface="宋体" panose="02010600030101010101" pitchFamily="2" charset="-122"/>
              </a:rPr>
              <a:t>应用实例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>
            <a:extLst>
              <a:ext uri="{FF2B5EF4-FFF2-40B4-BE49-F238E27FC236}">
                <a16:creationId xmlns:a16="http://schemas.microsoft.com/office/drawing/2014/main" id="{E510FAA2-81C9-4540-A82E-3F5CA386A6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7171" name="灯片编号占位符 5">
            <a:extLst>
              <a:ext uri="{FF2B5EF4-FFF2-40B4-BE49-F238E27FC236}">
                <a16:creationId xmlns:a16="http://schemas.microsoft.com/office/drawing/2014/main" id="{6091017D-A76C-4F3E-B4EE-C534B21D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9951BCF-E910-4C62-B191-78186E1BF14E}" type="slidenum">
              <a:rPr lang="zh-CN" altLang="zh-CN"/>
              <a:pPr algn="r"/>
              <a:t>4</a:t>
            </a:fld>
            <a:endParaRPr lang="zh-CN" altLang="zh-CN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660A05F6-1E1D-4FA3-9821-F212DE4FD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点处理 </a:t>
            </a:r>
            <a:r>
              <a:rPr lang="en-US" altLang="zh-CN">
                <a:cs typeface="Arial" panose="020B0604020202020204" pitchFamily="34" charset="0"/>
              </a:rPr>
              <a:t>Point processing</a:t>
            </a:r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EDB29EB4-295A-44C1-B207-94CDF2D8B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8196262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>
                <a:cs typeface="Arial" panose="020B0604020202020204" pitchFamily="34" charset="0"/>
              </a:rPr>
              <a:t>一些</a:t>
            </a:r>
            <a:r>
              <a:rPr lang="zh-CN" altLang="zh-CN" sz="2400">
                <a:cs typeface="Arial" panose="020B0604020202020204" pitchFamily="34" charset="0"/>
              </a:rPr>
              <a:t>基本</a:t>
            </a:r>
            <a:r>
              <a:rPr lang="zh-CN" altLang="en-US" sz="2400">
                <a:cs typeface="Arial" panose="020B0604020202020204" pitchFamily="34" charset="0"/>
              </a:rPr>
              <a:t>的</a:t>
            </a:r>
            <a:r>
              <a:rPr lang="zh-CN" altLang="zh-CN" sz="2400">
                <a:cs typeface="Arial" panose="020B0604020202020204" pitchFamily="34" charset="0"/>
              </a:rPr>
              <a:t>灰度变换</a:t>
            </a:r>
            <a:r>
              <a:rPr lang="zh-CN" altLang="en-US" sz="2400">
                <a:cs typeface="Arial" panose="020B0604020202020204" pitchFamily="34" charset="0"/>
              </a:rPr>
              <a:t>函数</a:t>
            </a:r>
            <a:r>
              <a:rPr lang="zh-CN" altLang="zh-CN" sz="2400">
                <a:cs typeface="Arial" panose="020B0604020202020204" pitchFamily="34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zh-CN" sz="2400">
                <a:cs typeface="Arial" panose="020B0604020202020204" pitchFamily="34" charset="0"/>
              </a:rPr>
              <a:t>		Some Basic </a:t>
            </a:r>
            <a:r>
              <a:rPr lang="en-US" altLang="zh-CN" sz="2400">
                <a:cs typeface="Arial" panose="020B0604020202020204" pitchFamily="34" charset="0"/>
              </a:rPr>
              <a:t>Gray-Level</a:t>
            </a:r>
            <a:r>
              <a:rPr lang="zh-CN" altLang="zh-CN" sz="2400">
                <a:cs typeface="Arial" panose="020B0604020202020204" pitchFamily="34" charset="0"/>
              </a:rPr>
              <a:t> </a:t>
            </a:r>
            <a:r>
              <a:rPr lang="en-US" altLang="zh-CN" sz="2400">
                <a:cs typeface="Arial" panose="020B0604020202020204" pitchFamily="34" charset="0"/>
              </a:rPr>
              <a:t>Transformation</a:t>
            </a:r>
            <a:r>
              <a:rPr lang="zh-CN" altLang="zh-CN" sz="2400">
                <a:cs typeface="Arial" panose="020B0604020202020204" pitchFamily="34" charset="0"/>
              </a:rPr>
              <a:t>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zh-CN" sz="2400"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zh-CN" sz="2400">
                <a:cs typeface="Arial" panose="020B0604020202020204" pitchFamily="34" charset="0"/>
              </a:rPr>
              <a:t>直方图运算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zh-CN" sz="2400">
                <a:cs typeface="Arial" panose="020B0604020202020204" pitchFamily="34" charset="0"/>
              </a:rPr>
              <a:t>		Histogram Processing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zh-CN" sz="2400"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zh-CN" sz="2400">
                <a:cs typeface="Arial" panose="020B0604020202020204" pitchFamily="34" charset="0"/>
              </a:rPr>
              <a:t>算术/逻辑运算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zh-CN" sz="2400">
                <a:cs typeface="Arial" panose="020B0604020202020204" pitchFamily="34" charset="0"/>
              </a:rPr>
              <a:t>		Arithmetic/Logic Operations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1">
            <a:extLst>
              <a:ext uri="{FF2B5EF4-FFF2-40B4-BE49-F238E27FC236}">
                <a16:creationId xmlns:a16="http://schemas.microsoft.com/office/drawing/2014/main" id="{018F6C10-543A-48FF-9E34-79CE415D4E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2441DA4E-336D-4F92-8076-93EED89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2B4A1C1-1DC0-4BAA-BB8C-D0F6AF128A0E}" type="slidenum">
              <a:rPr lang="zh-CN" altLang="zh-CN"/>
              <a:pPr algn="r"/>
              <a:t>40</a:t>
            </a:fld>
            <a:endParaRPr lang="zh-CN" altLang="zh-C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27CF239-E8D9-4CAE-9994-87AD14C6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0" y="2021878"/>
            <a:ext cx="5572125" cy="327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FD316DD4-BFF1-4E5F-81A3-A08196F8E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27" y="2021878"/>
            <a:ext cx="1543050" cy="236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0086FE0-C7A9-4589-BC12-3A6911E4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16" y="381080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宋体" panose="02010600030101010101" pitchFamily="2" charset="-122"/>
              </a:rPr>
              <a:t>直方图</a:t>
            </a:r>
            <a:r>
              <a:rPr lang="zh-CN" altLang="en-US" sz="2400">
                <a:latin typeface="宋体" panose="02010600030101010101" pitchFamily="2" charset="-122"/>
              </a:rPr>
              <a:t>匹配的</a:t>
            </a:r>
            <a:r>
              <a:rPr lang="zh-CN" altLang="zh-CN" sz="2400">
                <a:latin typeface="宋体" panose="02010600030101010101" pitchFamily="2" charset="-122"/>
              </a:rPr>
              <a:t>应用实例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C46523-B764-49B3-9FB3-68AB69D4C9DF}"/>
              </a:ext>
            </a:extLst>
          </p:cNvPr>
          <p:cNvSpPr/>
          <p:nvPr/>
        </p:nvSpPr>
        <p:spPr>
          <a:xfrm>
            <a:off x="533506" y="1241763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9900" lvl="0" indent="-469900" eaLnBrk="1" hangingPunct="1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rgbClr val="000000"/>
                </a:solidFill>
                <a:latin typeface="Verdana"/>
                <a:ea typeface="宋体"/>
              </a:rPr>
              <a:t>原始图像和直方图</a:t>
            </a:r>
            <a:endParaRPr lang="en-US" altLang="zh-CN" sz="2000" b="1">
              <a:solidFill>
                <a:srgbClr val="000000"/>
              </a:solidFill>
              <a:latin typeface="Verdan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445958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1">
            <a:extLst>
              <a:ext uri="{FF2B5EF4-FFF2-40B4-BE49-F238E27FC236}">
                <a16:creationId xmlns:a16="http://schemas.microsoft.com/office/drawing/2014/main" id="{018F6C10-543A-48FF-9E34-79CE415D4E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2441DA4E-336D-4F92-8076-93EED89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2B4A1C1-1DC0-4BAA-BB8C-D0F6AF128A0E}" type="slidenum">
              <a:rPr lang="zh-CN" altLang="zh-CN"/>
              <a:pPr algn="r"/>
              <a:t>41</a:t>
            </a:fld>
            <a:endParaRPr lang="zh-CN" altLang="zh-CN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0086FE0-C7A9-4589-BC12-3A6911E4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16" y="381080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宋体" panose="02010600030101010101" pitchFamily="2" charset="-122"/>
              </a:rPr>
              <a:t>直方图</a:t>
            </a:r>
            <a:r>
              <a:rPr lang="zh-CN" altLang="en-US" sz="2400">
                <a:latin typeface="宋体" panose="02010600030101010101" pitchFamily="2" charset="-122"/>
              </a:rPr>
              <a:t>匹配的</a:t>
            </a:r>
            <a:r>
              <a:rPr lang="zh-CN" altLang="zh-CN" sz="2400">
                <a:latin typeface="宋体" panose="02010600030101010101" pitchFamily="2" charset="-122"/>
              </a:rPr>
              <a:t>应用实例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3F4D7B-A244-4CB8-A678-78AD93A8144F}"/>
              </a:ext>
            </a:extLst>
          </p:cNvPr>
          <p:cNvSpPr txBox="1">
            <a:spLocks noChangeArrowheads="1"/>
          </p:cNvSpPr>
          <p:nvPr/>
        </p:nvSpPr>
        <p:spPr>
          <a:xfrm>
            <a:off x="566738" y="1066800"/>
            <a:ext cx="8008937" cy="49530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直方图均衡化的效果（不理想）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518281A-5E6D-439C-ADC9-27755FAA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6" y="1600248"/>
            <a:ext cx="4794930" cy="442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93CE1E93-13ED-4BB7-9711-CAB68267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41" y="1828842"/>
            <a:ext cx="1514475" cy="272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30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1">
            <a:extLst>
              <a:ext uri="{FF2B5EF4-FFF2-40B4-BE49-F238E27FC236}">
                <a16:creationId xmlns:a16="http://schemas.microsoft.com/office/drawing/2014/main" id="{018F6C10-543A-48FF-9E34-79CE415D4E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2441DA4E-336D-4F92-8076-93EED89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2B4A1C1-1DC0-4BAA-BB8C-D0F6AF128A0E}" type="slidenum">
              <a:rPr lang="zh-CN" altLang="zh-CN"/>
              <a:pPr algn="r"/>
              <a:t>42</a:t>
            </a:fld>
            <a:endParaRPr lang="zh-CN" altLang="zh-CN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0086FE0-C7A9-4589-BC12-3A6911E4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16" y="381080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宋体" panose="02010600030101010101" pitchFamily="2" charset="-122"/>
              </a:rPr>
              <a:t>直方图</a:t>
            </a:r>
            <a:r>
              <a:rPr lang="zh-CN" altLang="en-US" sz="2400">
                <a:latin typeface="宋体" panose="02010600030101010101" pitchFamily="2" charset="-122"/>
              </a:rPr>
              <a:t>匹配的</a:t>
            </a:r>
            <a:r>
              <a:rPr lang="zh-CN" altLang="zh-CN" sz="2400">
                <a:latin typeface="宋体" panose="02010600030101010101" pitchFamily="2" charset="-122"/>
              </a:rPr>
              <a:t>应用实例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6CBE1C-0752-4CCE-B53C-7596A193CFD4}"/>
              </a:ext>
            </a:extLst>
          </p:cNvPr>
          <p:cNvSpPr txBox="1">
            <a:spLocks noChangeArrowheads="1"/>
          </p:cNvSpPr>
          <p:nvPr/>
        </p:nvSpPr>
        <p:spPr>
          <a:xfrm>
            <a:off x="566738" y="990664"/>
            <a:ext cx="8008937" cy="49530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直方图匹配后的效果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9E50C1F1-5C55-45B6-A087-BE9FBA6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05" y="1524050"/>
            <a:ext cx="2084211" cy="308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1D2AAD3-4FFD-4731-AEB9-CD22B2CB6608}"/>
              </a:ext>
            </a:extLst>
          </p:cNvPr>
          <p:cNvSpPr/>
          <p:nvPr/>
        </p:nvSpPr>
        <p:spPr bwMode="auto">
          <a:xfrm>
            <a:off x="371574" y="5514914"/>
            <a:ext cx="7705533" cy="11224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4C80F37-87B8-4B0D-8FCF-189B962C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89" y="1466902"/>
            <a:ext cx="3960495" cy="533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81CB906-2DB9-4844-8ACF-0D77624810C3}"/>
              </a:ext>
            </a:extLst>
          </p:cNvPr>
          <p:cNvSpPr/>
          <p:nvPr/>
        </p:nvSpPr>
        <p:spPr bwMode="auto">
          <a:xfrm>
            <a:off x="5572025" y="5421991"/>
            <a:ext cx="3514640" cy="8382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C74EDF2E-2211-482C-BAE5-C7BE0EC77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775" y="6011862"/>
            <a:ext cx="4010025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Local histogram equalization</a:t>
            </a:r>
          </a:p>
        </p:txBody>
      </p:sp>
    </p:spTree>
    <p:extLst>
      <p:ext uri="{BB962C8B-B14F-4D97-AF65-F5344CB8AC3E}">
        <p14:creationId xmlns:p14="http://schemas.microsoft.com/office/powerpoint/2010/main" val="2736704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>
            <a:extLst>
              <a:ext uri="{FF2B5EF4-FFF2-40B4-BE49-F238E27FC236}">
                <a16:creationId xmlns:a16="http://schemas.microsoft.com/office/drawing/2014/main" id="{173E223A-36F0-4C63-9321-71AD9DC1AC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7107" name="灯片编号占位符 5">
            <a:extLst>
              <a:ext uri="{FF2B5EF4-FFF2-40B4-BE49-F238E27FC236}">
                <a16:creationId xmlns:a16="http://schemas.microsoft.com/office/drawing/2014/main" id="{A9C79B9E-7D96-4ADB-9ABB-47936A5B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9120BA7-9EE5-4048-8B4D-5FE41D2DBC44}" type="slidenum">
              <a:rPr lang="zh-CN" altLang="zh-CN"/>
              <a:pPr algn="r"/>
              <a:t>43</a:t>
            </a:fld>
            <a:endParaRPr lang="zh-CN" altLang="zh-CN"/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265AEA2F-9BE1-4501-A317-B0A9D7D2A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直方图局部处理</a:t>
            </a: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F05E00E5-9A5A-42A5-9E6F-152C708C1C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0241" y="1516226"/>
            <a:ext cx="7466867" cy="3970120"/>
          </a:xfrm>
        </p:spPr>
        <p:txBody>
          <a:bodyPr/>
          <a:lstStyle/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在某些情况下，需要增强图像中的局部小区域。</a:t>
            </a:r>
            <a:endParaRPr lang="en-US" altLang="zh-CN" b="0">
              <a:solidFill>
                <a:schemeClr val="tx1"/>
              </a:solidFill>
            </a:endParaRPr>
          </a:p>
          <a:p>
            <a:pPr eaLnBrk="1" hangingPunct="1"/>
            <a:endParaRPr lang="en-US" altLang="zh-CN" b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然而，直方图均衡与匹配都是全局性的处理方法，不能保证图像局部细节的增强。</a:t>
            </a:r>
            <a:endParaRPr lang="en-US" altLang="zh-CN" b="0">
              <a:solidFill>
                <a:schemeClr val="tx1"/>
              </a:solidFill>
            </a:endParaRPr>
          </a:p>
          <a:p>
            <a:pPr eaLnBrk="1" hangingPunct="1"/>
            <a:endParaRPr lang="en-US" altLang="zh-CN" b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b="0">
                <a:solidFill>
                  <a:schemeClr val="tx1"/>
                </a:solidFill>
              </a:rPr>
              <a:t>解决方法：</a:t>
            </a:r>
            <a:r>
              <a:rPr lang="zh-CN" altLang="en-US" b="0">
                <a:solidFill>
                  <a:srgbClr val="3333FF"/>
                </a:solidFill>
              </a:rPr>
              <a:t>针对期望增强的像素邻域</a:t>
            </a:r>
            <a:r>
              <a:rPr lang="zh-CN" altLang="en-US" b="0">
                <a:solidFill>
                  <a:schemeClr val="tx1"/>
                </a:solidFill>
              </a:rPr>
              <a:t>，设计待匹配的直方图。</a:t>
            </a:r>
          </a:p>
        </p:txBody>
      </p:sp>
    </p:spTree>
    <p:extLst>
      <p:ext uri="{BB962C8B-B14F-4D97-AF65-F5344CB8AC3E}">
        <p14:creationId xmlns:p14="http://schemas.microsoft.com/office/powerpoint/2010/main" val="1987444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>
            <a:extLst>
              <a:ext uri="{FF2B5EF4-FFF2-40B4-BE49-F238E27FC236}">
                <a16:creationId xmlns:a16="http://schemas.microsoft.com/office/drawing/2014/main" id="{8D43E1EF-DAF4-4616-AA71-62C7F1A189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8131" name="灯片编号占位符 5">
            <a:extLst>
              <a:ext uri="{FF2B5EF4-FFF2-40B4-BE49-F238E27FC236}">
                <a16:creationId xmlns:a16="http://schemas.microsoft.com/office/drawing/2014/main" id="{BC67AE7B-45EC-4D72-A937-8B6D8A28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CD196F9-FA53-4BC7-ACAD-1267E96795D2}" type="slidenum">
              <a:rPr lang="zh-CN" altLang="zh-CN"/>
              <a:pPr algn="r"/>
              <a:t>44</a:t>
            </a:fld>
            <a:endParaRPr lang="zh-CN" altLang="zh-CN"/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92CF2C38-D6F8-4B4E-9A40-3F5608BC4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直方图统计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AE67C699-2972-46E0-B8D8-120BEDB90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961313" cy="5029200"/>
          </a:xfrm>
        </p:spPr>
        <p:txBody>
          <a:bodyPr/>
          <a:lstStyle/>
          <a:p>
            <a:pPr eaLnBrk="1" hangingPunct="1"/>
            <a:r>
              <a:rPr lang="en-US" altLang="zh-CN" sz="2800"/>
              <a:t>Global statistics</a:t>
            </a:r>
          </a:p>
          <a:p>
            <a:pPr lvl="1" eaLnBrk="1" hangingPunct="1"/>
            <a:r>
              <a:rPr lang="en-US" altLang="zh-CN" sz="2400">
                <a:solidFill>
                  <a:srgbClr val="3333FF"/>
                </a:solidFill>
              </a:rPr>
              <a:t>mean</a:t>
            </a:r>
          </a:p>
          <a:p>
            <a:pPr lvl="1" eaLnBrk="1" hangingPunct="1"/>
            <a:r>
              <a:rPr lang="en-US" altLang="zh-CN" sz="2400">
                <a:solidFill>
                  <a:srgbClr val="3333FF"/>
                </a:solidFill>
              </a:rPr>
              <a:t>Variance</a:t>
            </a:r>
            <a:br>
              <a:rPr lang="en-US" altLang="zh-CN" sz="2400"/>
            </a:br>
            <a:r>
              <a:rPr lang="en-US" altLang="zh-CN" sz="2400"/>
              <a:t>(second moment)</a:t>
            </a:r>
          </a:p>
          <a:p>
            <a:pPr eaLnBrk="1" hangingPunct="1"/>
            <a:endParaRPr lang="zh-CN" altLang="zh-CN" sz="2800"/>
          </a:p>
          <a:p>
            <a:pPr eaLnBrk="1" hangingPunct="1"/>
            <a:endParaRPr lang="zh-CN" altLang="zh-CN" sz="2800"/>
          </a:p>
          <a:p>
            <a:pPr eaLnBrk="1" hangingPunct="1"/>
            <a:r>
              <a:rPr lang="en-US" altLang="zh-CN" sz="2800"/>
              <a:t>Local Statistics</a:t>
            </a:r>
          </a:p>
          <a:p>
            <a:pPr lvl="1" eaLnBrk="1" hangingPunct="1"/>
            <a:r>
              <a:rPr lang="en-US" altLang="zh-CN" sz="2400">
                <a:solidFill>
                  <a:srgbClr val="3333FF"/>
                </a:solidFill>
              </a:rPr>
              <a:t>Local mean</a:t>
            </a:r>
            <a:endParaRPr lang="zh-CN" altLang="zh-CN" sz="2400">
              <a:solidFill>
                <a:srgbClr val="3333FF"/>
              </a:solidFill>
            </a:endParaRPr>
          </a:p>
          <a:p>
            <a:pPr lvl="1" eaLnBrk="1" hangingPunct="1"/>
            <a:r>
              <a:rPr lang="en-US" altLang="zh-CN" sz="2400">
                <a:solidFill>
                  <a:srgbClr val="3333FF"/>
                </a:solidFill>
              </a:rPr>
              <a:t>Local variance</a:t>
            </a:r>
          </a:p>
        </p:txBody>
      </p:sp>
      <p:graphicFrame>
        <p:nvGraphicFramePr>
          <p:cNvPr id="48134" name="Object 4">
            <a:extLst>
              <a:ext uri="{FF2B5EF4-FFF2-40B4-BE49-F238E27FC236}">
                <a16:creationId xmlns:a16="http://schemas.microsoft.com/office/drawing/2014/main" id="{F22F3D6E-F662-4CCB-A329-74487FC730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9950" y="1446213"/>
          <a:ext cx="179705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10" r:id="rId4" imgW="850900" imgH="431800" progId="Equation.3">
                  <p:embed/>
                </p:oleObj>
              </mc:Choice>
              <mc:Fallback>
                <p:oleObj r:id="rId4" imgW="850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1446213"/>
                        <a:ext cx="1797050" cy="91281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5">
            <a:extLst>
              <a:ext uri="{FF2B5EF4-FFF2-40B4-BE49-F238E27FC236}">
                <a16:creationId xmlns:a16="http://schemas.microsoft.com/office/drawing/2014/main" id="{105C3367-B57E-4581-A64C-F4E1314CF6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9950" y="2363788"/>
          <a:ext cx="418782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11" r:id="rId6" imgW="1981200" imgH="431800" progId="Equation.3">
                  <p:embed/>
                </p:oleObj>
              </mc:Choice>
              <mc:Fallback>
                <p:oleObj r:id="rId6" imgW="19812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2363788"/>
                        <a:ext cx="4187825" cy="91281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6">
            <a:extLst>
              <a:ext uri="{FF2B5EF4-FFF2-40B4-BE49-F238E27FC236}">
                <a16:creationId xmlns:a16="http://schemas.microsoft.com/office/drawing/2014/main" id="{ED9562EC-9223-426A-AE74-C0024E1310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9950" y="3962400"/>
          <a:ext cx="27368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12" r:id="rId8" imgW="1295400" imgH="482600" progId="Equation.3">
                  <p:embed/>
                </p:oleObj>
              </mc:Choice>
              <mc:Fallback>
                <p:oleObj r:id="rId8" imgW="12954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3962400"/>
                        <a:ext cx="2736850" cy="10191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7">
            <a:extLst>
              <a:ext uri="{FF2B5EF4-FFF2-40B4-BE49-F238E27FC236}">
                <a16:creationId xmlns:a16="http://schemas.microsoft.com/office/drawing/2014/main" id="{21936417-6907-4A5C-96C4-5C62F2600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9950" y="4953000"/>
          <a:ext cx="36766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13" r:id="rId10" imgW="1739900" imgH="482600" progId="Equation.3">
                  <p:embed/>
                </p:oleObj>
              </mc:Choice>
              <mc:Fallback>
                <p:oleObj r:id="rId10" imgW="17399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4953000"/>
                        <a:ext cx="3676650" cy="10191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>
            <a:extLst>
              <a:ext uri="{FF2B5EF4-FFF2-40B4-BE49-F238E27FC236}">
                <a16:creationId xmlns:a16="http://schemas.microsoft.com/office/drawing/2014/main" id="{8D43E1EF-DAF4-4616-AA71-62C7F1A189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8131" name="灯片编号占位符 5">
            <a:extLst>
              <a:ext uri="{FF2B5EF4-FFF2-40B4-BE49-F238E27FC236}">
                <a16:creationId xmlns:a16="http://schemas.microsoft.com/office/drawing/2014/main" id="{BC67AE7B-45EC-4D72-A937-8B6D8A28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CD196F9-FA53-4BC7-ACAD-1267E96795D2}" type="slidenum">
              <a:rPr lang="zh-CN" altLang="zh-CN"/>
              <a:pPr algn="r"/>
              <a:t>45</a:t>
            </a:fld>
            <a:endParaRPr lang="zh-CN" altLang="zh-CN"/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92CF2C38-D6F8-4B4E-9A40-3F5608BC4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直方图统计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AE67C699-2972-46E0-B8D8-120BEDB90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961313" cy="5029200"/>
          </a:xfrm>
        </p:spPr>
        <p:txBody>
          <a:bodyPr/>
          <a:lstStyle/>
          <a:p>
            <a:pPr eaLnBrk="1" hangingPunct="1"/>
            <a:r>
              <a:rPr lang="en-US" altLang="zh-CN" sz="2800"/>
              <a:t>Global statistics</a:t>
            </a:r>
          </a:p>
          <a:p>
            <a:pPr lvl="1" eaLnBrk="1" hangingPunct="1"/>
            <a:r>
              <a:rPr lang="en-US" altLang="zh-CN" sz="2400">
                <a:solidFill>
                  <a:srgbClr val="3333FF"/>
                </a:solidFill>
              </a:rPr>
              <a:t>mean</a:t>
            </a:r>
          </a:p>
          <a:p>
            <a:pPr lvl="1" eaLnBrk="1" hangingPunct="1"/>
            <a:endParaRPr lang="en-US" altLang="zh-CN" sz="2400"/>
          </a:p>
          <a:p>
            <a:pPr lvl="1" eaLnBrk="1" hangingPunct="1"/>
            <a:endParaRPr lang="en-US" altLang="zh-CN" sz="2400"/>
          </a:p>
          <a:p>
            <a:pPr marL="471487" lvl="1" indent="0" eaLnBrk="1" hangingPunct="1">
              <a:buNone/>
            </a:pPr>
            <a:endParaRPr lang="en-US" altLang="zh-CN" sz="2400"/>
          </a:p>
          <a:p>
            <a:pPr marL="471487" lvl="1" indent="0" eaLnBrk="1" hangingPunct="1">
              <a:buNone/>
            </a:pPr>
            <a:endParaRPr lang="en-US" altLang="zh-CN" sz="1600"/>
          </a:p>
          <a:p>
            <a:pPr lvl="1" eaLnBrk="1" hangingPunct="1"/>
            <a:r>
              <a:rPr lang="en-US" altLang="zh-CN" sz="2400">
                <a:solidFill>
                  <a:srgbClr val="3333FF"/>
                </a:solidFill>
              </a:rPr>
              <a:t>Variance</a:t>
            </a:r>
            <a:br>
              <a:rPr lang="en-US" altLang="zh-CN" sz="2400"/>
            </a:br>
            <a:r>
              <a:rPr lang="en-US" altLang="zh-CN" sz="2400"/>
              <a:t>(second moment)</a:t>
            </a:r>
          </a:p>
          <a:p>
            <a:pPr eaLnBrk="1" hangingPunct="1"/>
            <a:endParaRPr lang="zh-CN" altLang="zh-CN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4" name="Object 4">
                <a:extLst>
                  <a:ext uri="{FF2B5EF4-FFF2-40B4-BE49-F238E27FC236}">
                    <a16:creationId xmlns:a16="http://schemas.microsoft.com/office/drawing/2014/main" id="{F22F3D6E-F662-4CCB-A329-74487FC73033}"/>
                  </a:ext>
                </a:extLst>
              </p:cNvPr>
              <p:cNvSpPr txBox="1"/>
              <p:nvPr/>
            </p:nvSpPr>
            <p:spPr bwMode="auto">
              <a:xfrm>
                <a:off x="1600278" y="2133634"/>
                <a:ext cx="3402127" cy="1216818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48134" name="Object 4">
                <a:extLst>
                  <a:ext uri="{FF2B5EF4-FFF2-40B4-BE49-F238E27FC236}">
                    <a16:creationId xmlns:a16="http://schemas.microsoft.com/office/drawing/2014/main" id="{F22F3D6E-F662-4CCB-A329-74487FC7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78" y="2133634"/>
                <a:ext cx="3402127" cy="1216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35" name="Object 5">
                <a:extLst>
                  <a:ext uri="{FF2B5EF4-FFF2-40B4-BE49-F238E27FC236}">
                    <a16:creationId xmlns:a16="http://schemas.microsoft.com/office/drawing/2014/main" id="{105C3367-B57E-4581-A64C-F4E1314CF613}"/>
                  </a:ext>
                </a:extLst>
              </p:cNvPr>
              <p:cNvSpPr txBox="1"/>
              <p:nvPr/>
            </p:nvSpPr>
            <p:spPr bwMode="auto">
              <a:xfrm>
                <a:off x="1600278" y="4621943"/>
                <a:ext cx="5840463" cy="1216818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altLang="zh-CN" sz="2400" b="0" i="1" baseline="300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48135" name="Object 5">
                <a:extLst>
                  <a:ext uri="{FF2B5EF4-FFF2-40B4-BE49-F238E27FC236}">
                    <a16:creationId xmlns:a16="http://schemas.microsoft.com/office/drawing/2014/main" id="{105C3367-B57E-4581-A64C-F4E1314CF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78" y="4621943"/>
                <a:ext cx="5840463" cy="1216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2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60EAD-8162-46B8-9527-7BA2D5A3F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359" y="1066862"/>
            <a:ext cx="8008937" cy="4953000"/>
          </a:xfrm>
        </p:spPr>
        <p:txBody>
          <a:bodyPr/>
          <a:lstStyle/>
          <a:p>
            <a:r>
              <a:rPr lang="zh-CN" altLang="en-US" sz="2400" b="0"/>
              <a:t>使用直方图统计进行图像增强的示例</a:t>
            </a:r>
            <a:endParaRPr lang="en-US" altLang="zh-CN" sz="2400" b="0"/>
          </a:p>
          <a:p>
            <a:pPr marL="471487" lvl="1" indent="0">
              <a:buNone/>
            </a:pPr>
            <a:r>
              <a:rPr lang="zh-CN" altLang="en-US" sz="2000" b="0"/>
              <a:t>图中：</a:t>
            </a:r>
            <a:endParaRPr lang="en-US" altLang="zh-CN" sz="2000" b="0"/>
          </a:p>
          <a:p>
            <a:pPr lvl="1"/>
            <a:r>
              <a:rPr lang="zh-CN" altLang="en-US" sz="2000" b="0"/>
              <a:t>左侧绕在支架上的钨丝很清楚</a:t>
            </a:r>
            <a:endParaRPr lang="en-US" altLang="zh-CN" sz="2000" b="0"/>
          </a:p>
          <a:p>
            <a:pPr lvl="1"/>
            <a:r>
              <a:rPr lang="zh-CN" altLang="en-US" sz="2000" b="0"/>
              <a:t>但右侧较暗的钨丝不清楚</a:t>
            </a:r>
            <a:endParaRPr lang="en-US" altLang="zh-CN" sz="2000" b="0"/>
          </a:p>
          <a:p>
            <a:pPr marL="471487" lvl="1" indent="0">
              <a:buNone/>
            </a:pPr>
            <a:r>
              <a:rPr lang="zh-CN" altLang="en-US" sz="2000" b="0"/>
              <a:t>目标：</a:t>
            </a:r>
            <a:endParaRPr lang="en-US" altLang="zh-CN" sz="2000" b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rgbClr val="7030A0"/>
                </a:solidFill>
              </a:rPr>
              <a:t>保持明亮区域不变</a:t>
            </a:r>
            <a:endParaRPr lang="en-US" altLang="zh-CN" sz="2000">
              <a:solidFill>
                <a:srgbClr val="7030A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rgbClr val="7030A0"/>
                </a:solidFill>
              </a:rPr>
              <a:t>增强暗色区域</a:t>
            </a:r>
          </a:p>
          <a:p>
            <a:endParaRPr lang="zh-CN" altLang="en-US"/>
          </a:p>
        </p:txBody>
      </p:sp>
      <p:sp>
        <p:nvSpPr>
          <p:cNvPr id="49154" name="日期占位符 4">
            <a:extLst>
              <a:ext uri="{FF2B5EF4-FFF2-40B4-BE49-F238E27FC236}">
                <a16:creationId xmlns:a16="http://schemas.microsoft.com/office/drawing/2014/main" id="{E42B9889-F69D-464F-867C-EF75C6BA1EA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9155" name="灯片编号占位符 6">
            <a:extLst>
              <a:ext uri="{FF2B5EF4-FFF2-40B4-BE49-F238E27FC236}">
                <a16:creationId xmlns:a16="http://schemas.microsoft.com/office/drawing/2014/main" id="{54CBF3A6-D41D-4D9A-9F9D-D8EE29B1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7C3E78A-5A04-44B2-84B6-625AEE55A1A6}" type="slidenum">
              <a:rPr lang="zh-CN" altLang="zh-CN"/>
              <a:pPr algn="r"/>
              <a:t>46</a:t>
            </a:fld>
            <a:endParaRPr lang="zh-CN" altLang="zh-CN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481BB333-F684-467A-8823-E25FDDAF7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直方图统计</a:t>
            </a:r>
          </a:p>
        </p:txBody>
      </p:sp>
      <p:pic>
        <p:nvPicPr>
          <p:cNvPr id="49159" name="Picture 5">
            <a:extLst>
              <a:ext uri="{FF2B5EF4-FFF2-40B4-BE49-F238E27FC236}">
                <a16:creationId xmlns:a16="http://schemas.microsoft.com/office/drawing/2014/main" id="{9FB54B95-562D-4394-B429-6579F8EF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/>
          <a:stretch>
            <a:fillRect/>
          </a:stretch>
        </p:blipFill>
        <p:spPr bwMode="auto">
          <a:xfrm>
            <a:off x="4722707" y="2285914"/>
            <a:ext cx="388778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BD1B547E-F2BE-49F0-B592-AD192A73421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359" y="1066862"/>
                <a:ext cx="8008937" cy="4953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0"/>
                  <a:t>使用直方图统计进行图像增强的示例</a:t>
                </a:r>
                <a:endParaRPr lang="en-US" altLang="zh-CN" sz="2400" b="0"/>
              </a:p>
              <a:p>
                <a:endParaRPr lang="en-US" altLang="zh-CN" sz="1000" b="0"/>
              </a:p>
              <a:p>
                <a:pPr lvl="1"/>
                <a:r>
                  <a:rPr lang="zh-CN" altLang="en-US" sz="2000" b="0">
                    <a:solidFill>
                      <a:srgbClr val="3333FF"/>
                    </a:solidFill>
                  </a:rPr>
                  <a:t>灰度值变换函数：</a:t>
                </a:r>
                <a:endParaRPr lang="en-US" altLang="zh-CN" sz="2000" b="0">
                  <a:solidFill>
                    <a:srgbClr val="3333FF"/>
                  </a:solidFill>
                </a:endParaRPr>
              </a:p>
              <a:p>
                <a:pPr lvl="1"/>
                <a:endParaRPr lang="en-US" altLang="zh-CN" sz="2000">
                  <a:solidFill>
                    <a:srgbClr val="3333FF"/>
                  </a:solidFill>
                </a:endParaRPr>
              </a:p>
              <a:p>
                <a:pPr lvl="1"/>
                <a:endParaRPr lang="en-US" altLang="zh-CN" sz="2000" b="0">
                  <a:solidFill>
                    <a:srgbClr val="3333FF"/>
                  </a:solidFill>
                </a:endParaRPr>
              </a:p>
              <a:p>
                <a:pPr lvl="1"/>
                <a:endParaRPr lang="en-US" altLang="zh-CN" sz="2000">
                  <a:solidFill>
                    <a:srgbClr val="3333FF"/>
                  </a:solidFill>
                </a:endParaRPr>
              </a:p>
              <a:p>
                <a:pPr marL="471487" lvl="1" indent="0">
                  <a:buNone/>
                </a:pPr>
                <a:endParaRPr lang="en-US" altLang="zh-CN" sz="2000" b="0">
                  <a:solidFill>
                    <a:srgbClr val="3333FF"/>
                  </a:solidFill>
                </a:endParaRPr>
              </a:p>
              <a:p>
                <a:pPr lvl="1"/>
                <a:r>
                  <a:rPr lang="zh-CN" altLang="en-US" sz="2000">
                    <a:solidFill>
                      <a:schemeClr val="tx1"/>
                    </a:solidFill>
                  </a:rPr>
                  <a:t>获取暗区域的像素：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zh-CN" alt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000">
                    <a:solidFill>
                      <a:schemeClr val="tx1"/>
                    </a:solidFill>
                  </a:rPr>
                  <a:t>获取低对比度区域的像素：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00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000" b="0">
                    <a:solidFill>
                      <a:schemeClr val="tx1"/>
                    </a:solidFill>
                  </a:rPr>
                  <a:t>系数选取：</a:t>
                </a:r>
                <a:endParaRPr lang="en-US" altLang="zh-CN" sz="2000" b="0">
                  <a:solidFill>
                    <a:schemeClr val="tx1"/>
                  </a:solidFill>
                </a:endParaRP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BD1B547E-F2BE-49F0-B592-AD192A73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359" y="1066862"/>
                <a:ext cx="8008937" cy="4953000"/>
              </a:xfrm>
              <a:prstGeom prst="rect">
                <a:avLst/>
              </a:prstGeom>
              <a:blipFill>
                <a:blip r:embed="rId3"/>
                <a:stretch>
                  <a:fillRect l="-533" t="-12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4" name="日期占位符 4">
            <a:extLst>
              <a:ext uri="{FF2B5EF4-FFF2-40B4-BE49-F238E27FC236}">
                <a16:creationId xmlns:a16="http://schemas.microsoft.com/office/drawing/2014/main" id="{E42B9889-F69D-464F-867C-EF75C6BA1EA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9155" name="灯片编号占位符 6">
            <a:extLst>
              <a:ext uri="{FF2B5EF4-FFF2-40B4-BE49-F238E27FC236}">
                <a16:creationId xmlns:a16="http://schemas.microsoft.com/office/drawing/2014/main" id="{54CBF3A6-D41D-4D9A-9F9D-D8EE29B1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7C3E78A-5A04-44B2-84B6-625AEE55A1A6}" type="slidenum">
              <a:rPr lang="zh-CN" altLang="zh-CN"/>
              <a:pPr algn="r"/>
              <a:t>47</a:t>
            </a:fld>
            <a:endParaRPr lang="zh-CN" altLang="zh-CN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481BB333-F684-467A-8823-E25FDDAF7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直方图统计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7" name="Object 3">
                <a:extLst>
                  <a:ext uri="{FF2B5EF4-FFF2-40B4-BE49-F238E27FC236}">
                    <a16:creationId xmlns:a16="http://schemas.microsoft.com/office/drawing/2014/main" id="{DEFC1887-29E3-40B4-B600-C0322F2930C4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 bwMode="auto">
              <a:xfrm>
                <a:off x="552556" y="2209832"/>
                <a:ext cx="7924800" cy="12954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1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9157" name="Object 3">
                <a:extLst>
                  <a:ext uri="{FF2B5EF4-FFF2-40B4-BE49-F238E27FC236}">
                    <a16:creationId xmlns:a16="http://schemas.microsoft.com/office/drawing/2014/main" id="{DEFC1887-29E3-40B4-B600-C0322F29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 bwMode="auto">
              <a:xfrm>
                <a:off x="552556" y="2209832"/>
                <a:ext cx="7924800" cy="1295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58" name="Object 4">
                <a:extLst>
                  <a:ext uri="{FF2B5EF4-FFF2-40B4-BE49-F238E27FC236}">
                    <a16:creationId xmlns:a16="http://schemas.microsoft.com/office/drawing/2014/main" id="{11D32018-D41F-4DB4-BFE6-8AD96A95F8D5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2286060" y="4397365"/>
                <a:ext cx="2708287" cy="1479496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=4.0,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=0.4,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=0.02,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9158" name="Object 4">
                <a:extLst>
                  <a:ext uri="{FF2B5EF4-FFF2-40B4-BE49-F238E27FC236}">
                    <a16:creationId xmlns:a16="http://schemas.microsoft.com/office/drawing/2014/main" id="{11D32018-D41F-4DB4-BFE6-8AD96A95F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2286060" y="4397365"/>
                <a:ext cx="2708287" cy="1479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506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1">
            <a:extLst>
              <a:ext uri="{FF2B5EF4-FFF2-40B4-BE49-F238E27FC236}">
                <a16:creationId xmlns:a16="http://schemas.microsoft.com/office/drawing/2014/main" id="{B2D0E3A6-0D00-4335-80ED-7DA83C21B3C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B4200956-AAFF-4B83-A551-8BBACCB7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D6C9541-7A4E-4D24-913B-C124C28B3005}" type="slidenum">
              <a:rPr lang="zh-CN" altLang="zh-CN"/>
              <a:pPr algn="r"/>
              <a:t>48</a:t>
            </a:fld>
            <a:endParaRPr lang="zh-CN" altLang="zh-CN"/>
          </a:p>
        </p:txBody>
      </p:sp>
      <p:pic>
        <p:nvPicPr>
          <p:cNvPr id="50180" name="Picture 2" descr="未命名">
            <a:extLst>
              <a:ext uri="{FF2B5EF4-FFF2-40B4-BE49-F238E27FC236}">
                <a16:creationId xmlns:a16="http://schemas.microsoft.com/office/drawing/2014/main" id="{EAC97283-6A03-4ACF-9A65-E2882169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3">
            <a:extLst>
              <a:ext uri="{FF2B5EF4-FFF2-40B4-BE49-F238E27FC236}">
                <a16:creationId xmlns:a16="http://schemas.microsoft.com/office/drawing/2014/main" id="{F7AAFA93-79E0-4354-8B80-E417FC06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44196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2" name="Rectangle 4">
            <a:extLst>
              <a:ext uri="{FF2B5EF4-FFF2-40B4-BE49-F238E27FC236}">
                <a16:creationId xmlns:a16="http://schemas.microsoft.com/office/drawing/2014/main" id="{985CEBC2-81DB-46E4-B279-BEA75DAC4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90800"/>
            <a:ext cx="1227138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Original</a:t>
            </a:r>
          </a:p>
        </p:txBody>
      </p:sp>
      <p:pic>
        <p:nvPicPr>
          <p:cNvPr id="50183" name="Picture 5">
            <a:extLst>
              <a:ext uri="{FF2B5EF4-FFF2-40B4-BE49-F238E27FC236}">
                <a16:creationId xmlns:a16="http://schemas.microsoft.com/office/drawing/2014/main" id="{FDFE7206-00EA-4F2A-9FB6-4F09F35E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62865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6">
            <a:extLst>
              <a:ext uri="{FF2B5EF4-FFF2-40B4-BE49-F238E27FC236}">
                <a16:creationId xmlns:a16="http://schemas.microsoft.com/office/drawing/2014/main" id="{32D28B8A-9AE6-4289-AC14-C750FCAF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800"/>
            <a:ext cx="44958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5" name="Rectangle 7">
            <a:extLst>
              <a:ext uri="{FF2B5EF4-FFF2-40B4-BE49-F238E27FC236}">
                <a16:creationId xmlns:a16="http://schemas.microsoft.com/office/drawing/2014/main" id="{5A6D8B37-C6B9-4A64-A4FF-4DDF94CD4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438400"/>
            <a:ext cx="1020763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Result</a:t>
            </a:r>
          </a:p>
        </p:txBody>
      </p:sp>
      <p:graphicFrame>
        <p:nvGraphicFramePr>
          <p:cNvPr id="50186" name="Object 8">
            <a:extLst>
              <a:ext uri="{FF2B5EF4-FFF2-40B4-BE49-F238E27FC236}">
                <a16:creationId xmlns:a16="http://schemas.microsoft.com/office/drawing/2014/main" id="{22A392BD-6292-4CFB-9538-C04DEECC3E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5410200"/>
          <a:ext cx="6413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6" r:id="rId8" imgW="279521" imgH="254110" progId="Equation.3">
                  <p:embed/>
                </p:oleObj>
              </mc:Choice>
              <mc:Fallback>
                <p:oleObj r:id="rId8" imgW="279521" imgH="25411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410200"/>
                        <a:ext cx="641350" cy="584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9">
            <a:extLst>
              <a:ext uri="{FF2B5EF4-FFF2-40B4-BE49-F238E27FC236}">
                <a16:creationId xmlns:a16="http://schemas.microsoft.com/office/drawing/2014/main" id="{64354B43-7E72-4093-B995-91DDBE634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5410200"/>
          <a:ext cx="6429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7" r:id="rId10" imgW="279400" imgH="266700" progId="Equation.3">
                  <p:embed/>
                </p:oleObj>
              </mc:Choice>
              <mc:Fallback>
                <p:oleObj r:id="rId10" imgW="279400" imgH="266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410200"/>
                        <a:ext cx="642938" cy="6127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8" name="Object 10">
            <a:extLst>
              <a:ext uri="{FF2B5EF4-FFF2-40B4-BE49-F238E27FC236}">
                <a16:creationId xmlns:a16="http://schemas.microsoft.com/office/drawing/2014/main" id="{CB6D39AC-6D1C-4F4F-B622-02598A175A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5562600"/>
          <a:ext cx="349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8" r:id="rId12" imgW="152532" imgH="165243" progId="Equation.3">
                  <p:embed/>
                </p:oleObj>
              </mc:Choice>
              <mc:Fallback>
                <p:oleObj r:id="rId12" imgW="152532" imgH="16524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562600"/>
                        <a:ext cx="349250" cy="381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9" name="Object 11">
            <a:extLst>
              <a:ext uri="{FF2B5EF4-FFF2-40B4-BE49-F238E27FC236}">
                <a16:creationId xmlns:a16="http://schemas.microsoft.com/office/drawing/2014/main" id="{F4314E97-CB08-4690-B588-0958BBF4C0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3613" y="5410200"/>
          <a:ext cx="1525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9" r:id="rId14" imgW="635276" imgH="241405" progId="Equation.3">
                  <p:embed/>
                </p:oleObj>
              </mc:Choice>
              <mc:Fallback>
                <p:oleObj r:id="rId14" imgW="635276" imgH="24140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613" y="5410200"/>
                        <a:ext cx="1525587" cy="5794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0" name="AutoShape 12">
            <a:extLst>
              <a:ext uri="{FF2B5EF4-FFF2-40B4-BE49-F238E27FC236}">
                <a16:creationId xmlns:a16="http://schemas.microsoft.com/office/drawing/2014/main" id="{FD0C0B39-3544-4E10-93C1-33F5FAF35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124200"/>
            <a:ext cx="609600" cy="381000"/>
          </a:xfrm>
          <a:prstGeom prst="wedgeRectCallout">
            <a:avLst>
              <a:gd name="adj1" fmla="val -158856"/>
              <a:gd name="adj2" fmla="val 15291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EE46A2-E7C5-460F-B865-014BDC1555FF}"/>
              </a:ext>
            </a:extLst>
          </p:cNvPr>
          <p:cNvSpPr/>
          <p:nvPr/>
        </p:nvSpPr>
        <p:spPr bwMode="auto">
          <a:xfrm>
            <a:off x="7196280" y="6075935"/>
            <a:ext cx="1795204" cy="6280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91" name="AutoShape 13">
            <a:extLst>
              <a:ext uri="{FF2B5EF4-FFF2-40B4-BE49-F238E27FC236}">
                <a16:creationId xmlns:a16="http://schemas.microsoft.com/office/drawing/2014/main" id="{7A85E541-7019-4308-A75D-930FB5F65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572000"/>
            <a:ext cx="457200" cy="381000"/>
          </a:xfrm>
          <a:prstGeom prst="wedgeRectCallout">
            <a:avLst>
              <a:gd name="adj1" fmla="val -189583"/>
              <a:gd name="adj2" fmla="val 12958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50192" name="Rectangle 14">
            <a:extLst>
              <a:ext uri="{FF2B5EF4-FFF2-40B4-BE49-F238E27FC236}">
                <a16:creationId xmlns:a16="http://schemas.microsoft.com/office/drawing/2014/main" id="{8C52CF7E-D7D0-43E2-9C88-9D883C209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572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i="1">
                <a:latin typeface="Times New Roman" panose="02020603050405020304" pitchFamily="18" charset="0"/>
                <a:ea typeface="PMingLiU" panose="02020500000000000000" pitchFamily="18" charset="-120"/>
              </a:rPr>
              <a:t>E</a:t>
            </a:r>
          </a:p>
        </p:txBody>
      </p:sp>
      <p:sp>
        <p:nvSpPr>
          <p:cNvPr id="50193" name="Rectangle 15">
            <a:extLst>
              <a:ext uri="{FF2B5EF4-FFF2-40B4-BE49-F238E27FC236}">
                <a16:creationId xmlns:a16="http://schemas.microsoft.com/office/drawing/2014/main" id="{CD303606-9145-4B83-8944-7C13AE35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75" y="31242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32FAED-2F9F-4600-9D33-1AF63B3E08CC}"/>
              </a:ext>
            </a:extLst>
          </p:cNvPr>
          <p:cNvSpPr/>
          <p:nvPr/>
        </p:nvSpPr>
        <p:spPr bwMode="auto">
          <a:xfrm>
            <a:off x="273050" y="6019579"/>
            <a:ext cx="641350" cy="6280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>
            <a:extLst>
              <a:ext uri="{FF2B5EF4-FFF2-40B4-BE49-F238E27FC236}">
                <a16:creationId xmlns:a16="http://schemas.microsoft.com/office/drawing/2014/main" id="{3DC8F382-0359-4026-A527-3F4DF030A9D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1203" name="灯片编号占位符 5">
            <a:extLst>
              <a:ext uri="{FF2B5EF4-FFF2-40B4-BE49-F238E27FC236}">
                <a16:creationId xmlns:a16="http://schemas.microsoft.com/office/drawing/2014/main" id="{935356B1-3A1A-4291-B137-4473F160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F09A4FC-4F7E-4938-B3DD-DAF182DDC64F}" type="slidenum">
              <a:rPr lang="zh-CN" altLang="zh-CN"/>
              <a:pPr algn="r"/>
              <a:t>49</a:t>
            </a:fld>
            <a:endParaRPr lang="zh-CN" altLang="zh-CN"/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8B92273B-DE71-4B0C-8D63-F035A489F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/>
              <a:t>算术</a:t>
            </a:r>
            <a:r>
              <a:rPr lang="en-US" altLang="zh-CN" sz="2800"/>
              <a:t>/</a:t>
            </a:r>
            <a:r>
              <a:rPr lang="zh-CN" altLang="en-US" sz="2800"/>
              <a:t>逻辑运算 </a:t>
            </a:r>
            <a:r>
              <a:rPr lang="en-US" altLang="zh-CN" sz="2000"/>
              <a:t>Arithmetic/Logic Operations</a:t>
            </a:r>
          </a:p>
        </p:txBody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70CFC5F6-1E7A-4E40-818F-9DF501E1E8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122610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</a:rPr>
              <a:t>算术运算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加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减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乘：增加平均灰度，模板操作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除</a:t>
            </a:r>
            <a:r>
              <a:rPr lang="en-US" altLang="zh-CN" sz="2400">
                <a:latin typeface="宋体" panose="02010600030101010101" pitchFamily="2" charset="-122"/>
              </a:rPr>
              <a:t>:</a:t>
            </a:r>
            <a:r>
              <a:rPr lang="zh-CN" altLang="en-US" sz="2400">
                <a:latin typeface="宋体" panose="02010600030101010101" pitchFamily="2" charset="-122"/>
              </a:rPr>
              <a:t>一幅图像取反和另一幅图像相乘</a:t>
            </a:r>
            <a:endParaRPr lang="en-US" altLang="zh-CN" sz="240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zh-CN" altLang="en-US" sz="160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</a:rPr>
              <a:t>逻辑运算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非：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与：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或：与、或运算通常用作模板，从一幅图像中提取子图像</a:t>
            </a:r>
          </a:p>
          <a:p>
            <a:pPr lvl="1" eaLnBrk="1" hangingPunct="1"/>
            <a:endParaRPr lang="zh-CN" altLang="en-US" sz="24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>
            <a:extLst>
              <a:ext uri="{FF2B5EF4-FFF2-40B4-BE49-F238E27FC236}">
                <a16:creationId xmlns:a16="http://schemas.microsoft.com/office/drawing/2014/main" id="{B5CC24EC-69E2-47C5-896F-A51D04EE99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8195" name="灯片编号占位符 5">
            <a:extLst>
              <a:ext uri="{FF2B5EF4-FFF2-40B4-BE49-F238E27FC236}">
                <a16:creationId xmlns:a16="http://schemas.microsoft.com/office/drawing/2014/main" id="{8BA5FD7F-131E-46E4-92E9-75A13B77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FB1A31C-E55C-4A67-BC3D-5962FCEDAE75}" type="slidenum">
              <a:rPr lang="zh-CN" altLang="zh-CN"/>
              <a:pPr algn="r"/>
              <a:t>5</a:t>
            </a:fld>
            <a:endParaRPr lang="zh-CN" altLang="zh-CN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3062BFCF-E8FC-4B52-B1ED-0DE5D6A59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7654925" cy="533400"/>
          </a:xfrm>
        </p:spPr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zh-CN"/>
              <a:t>.1 </a:t>
            </a:r>
            <a:r>
              <a:rPr lang="zh-CN" altLang="en-US"/>
              <a:t>灰度变换函数</a:t>
            </a:r>
            <a:endParaRPr lang="en-US" altLang="zh-CN" sz="2000">
              <a:cs typeface="Arial" panose="020B0604020202020204" pitchFamily="34" charset="0"/>
            </a:endParaRP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5F9C6F9-144E-4817-84CA-B51EC79F2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zh-CN" sz="2800">
                <a:cs typeface="Arial" panose="020B0604020202020204" pitchFamily="34" charset="0"/>
              </a:rPr>
              <a:t> </a:t>
            </a:r>
            <a:endParaRPr lang="zh-TW" altLang="zh-CN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000" i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sz="2000">
                <a:cs typeface="Arial" panose="020B0604020202020204" pitchFamily="34" charset="0"/>
              </a:rPr>
              <a:t> and </a:t>
            </a:r>
            <a:r>
              <a:rPr lang="en-US" altLang="zh-CN" sz="2000" i="1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zh-CN" sz="2000">
                <a:cs typeface="Arial" panose="020B0604020202020204" pitchFamily="34" charset="0"/>
              </a:rPr>
              <a:t> denote the gray levels of </a:t>
            </a:r>
            <a:r>
              <a:rPr lang="zh-CN" altLang="zh-CN" sz="2000">
                <a:cs typeface="Arial" panose="020B0604020202020204" pitchFamily="34" charset="0"/>
              </a:rPr>
              <a:t>f(x,y)</a:t>
            </a:r>
            <a:r>
              <a:rPr lang="en-US" altLang="zh-CN" sz="2000">
                <a:cs typeface="Arial" panose="020B0604020202020204" pitchFamily="34" charset="0"/>
              </a:rPr>
              <a:t> and</a:t>
            </a:r>
            <a:r>
              <a:rPr lang="zh-CN" altLang="zh-CN" sz="2000">
                <a:cs typeface="Arial" panose="020B0604020202020204" pitchFamily="34" charset="0"/>
              </a:rPr>
              <a:t> g(x,y)</a:t>
            </a:r>
            <a:endParaRPr lang="en-US" altLang="zh-CN" sz="200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zh-CN" sz="2000">
                <a:cs typeface="Arial" panose="020B0604020202020204" pitchFamily="34" charset="0"/>
              </a:rPr>
              <a:t>Implemented by table lookups</a:t>
            </a:r>
            <a:br>
              <a:rPr lang="en-US" altLang="zh-CN" sz="2000">
                <a:cs typeface="Arial" panose="020B0604020202020204" pitchFamily="34" charset="0"/>
              </a:rPr>
            </a:br>
            <a:endParaRPr lang="en-US" altLang="zh-CN" sz="2000">
              <a:cs typeface="Arial" panose="020B0604020202020204" pitchFamily="34" charset="0"/>
            </a:endParaRPr>
          </a:p>
        </p:txBody>
      </p:sp>
      <p:graphicFrame>
        <p:nvGraphicFramePr>
          <p:cNvPr id="8198" name="Object 4">
            <a:extLst>
              <a:ext uri="{FF2B5EF4-FFF2-40B4-BE49-F238E27FC236}">
                <a16:creationId xmlns:a16="http://schemas.microsoft.com/office/drawing/2014/main" id="{7832E632-08CB-411A-B4D2-AC52796F2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990600"/>
          <a:ext cx="11588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7" r:id="rId4" imgW="533400" imgH="203200" progId="Equation.3">
                  <p:embed/>
                </p:oleObj>
              </mc:Choice>
              <mc:Fallback>
                <p:oleObj r:id="rId4" imgW="5334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1158875" cy="4413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5">
            <a:extLst>
              <a:ext uri="{FF2B5EF4-FFF2-40B4-BE49-F238E27FC236}">
                <a16:creationId xmlns:a16="http://schemas.microsoft.com/office/drawing/2014/main" id="{93C0A9D8-048E-4423-9DAE-0D3610B35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282" y="565301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Tahoma" panose="020B0604030504040204" pitchFamily="34" charset="0"/>
                <a:ea typeface="PMingLiU" panose="02020500000000000000" pitchFamily="18" charset="-120"/>
              </a:rPr>
              <a:t>Stretch</a:t>
            </a:r>
            <a:endParaRPr lang="en-US" altLang="zh-CN">
              <a:latin typeface="Tahoma" panose="020B0604030504040204" pitchFamily="34" charset="0"/>
              <a:ea typeface="PMingLiU" panose="02020500000000000000" pitchFamily="18" charset="-120"/>
              <a:sym typeface="Wingdings" panose="05000000000000000000" pitchFamily="2" charset="2"/>
            </a:endParaRPr>
          </a:p>
        </p:txBody>
      </p:sp>
      <p:pic>
        <p:nvPicPr>
          <p:cNvPr id="8200" name="Picture 6">
            <a:extLst>
              <a:ext uri="{FF2B5EF4-FFF2-40B4-BE49-F238E27FC236}">
                <a16:creationId xmlns:a16="http://schemas.microsoft.com/office/drawing/2014/main" id="{F702C1A2-1341-4CEC-93A1-63B26821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2" y="2605019"/>
            <a:ext cx="8458200" cy="2906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Line 7">
            <a:extLst>
              <a:ext uri="{FF2B5EF4-FFF2-40B4-BE49-F238E27FC236}">
                <a16:creationId xmlns:a16="http://schemas.microsoft.com/office/drawing/2014/main" id="{F555F1CB-A77E-4865-841D-7D0B140A40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482" y="3062219"/>
            <a:ext cx="1981200" cy="1981200"/>
          </a:xfrm>
          <a:prstGeom prst="line">
            <a:avLst/>
          </a:prstGeom>
          <a:noFill/>
          <a:ln w="25400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2" name="AutoShape 8">
            <a:extLst>
              <a:ext uri="{FF2B5EF4-FFF2-40B4-BE49-F238E27FC236}">
                <a16:creationId xmlns:a16="http://schemas.microsoft.com/office/drawing/2014/main" id="{E11F8B69-B8BE-486B-8419-AC85137F0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2" y="5424419"/>
            <a:ext cx="1219200" cy="304800"/>
          </a:xfrm>
          <a:prstGeom prst="wedgeRectCallout">
            <a:avLst>
              <a:gd name="adj1" fmla="val 46616"/>
              <a:gd name="adj2" fmla="val -17552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8203" name="AutoShape 9">
            <a:extLst>
              <a:ext uri="{FF2B5EF4-FFF2-40B4-BE49-F238E27FC236}">
                <a16:creationId xmlns:a16="http://schemas.microsoft.com/office/drawing/2014/main" id="{271BEE4B-8CD9-41B5-81F8-B56AEF6E9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882" y="4586219"/>
            <a:ext cx="990600" cy="304800"/>
          </a:xfrm>
          <a:prstGeom prst="wedgeRectCallout">
            <a:avLst>
              <a:gd name="adj1" fmla="val -82370"/>
              <a:gd name="adj2" fmla="val -16302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8204" name="AutoShape 10">
            <a:extLst>
              <a:ext uri="{FF2B5EF4-FFF2-40B4-BE49-F238E27FC236}">
                <a16:creationId xmlns:a16="http://schemas.microsoft.com/office/drawing/2014/main" id="{20348175-C625-4D33-90BA-ACC40CEC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082" y="3443219"/>
            <a:ext cx="1219200" cy="304800"/>
          </a:xfrm>
          <a:prstGeom prst="wedgeRectCallout">
            <a:avLst>
              <a:gd name="adj1" fmla="val -74611"/>
              <a:gd name="adj2" fmla="val -17083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0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8205" name="Text Box 11">
            <a:extLst>
              <a:ext uri="{FF2B5EF4-FFF2-40B4-BE49-F238E27FC236}">
                <a16:creationId xmlns:a16="http://schemas.microsoft.com/office/drawing/2014/main" id="{7055DE8D-E90B-4160-A841-425F3F51B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082" y="3443219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Tahoma" panose="020B0604030504040204" pitchFamily="34" charset="0"/>
                <a:ea typeface="PMingLiU" panose="02020500000000000000" pitchFamily="18" charset="-120"/>
              </a:rPr>
              <a:t>Compress</a:t>
            </a:r>
            <a:endParaRPr lang="en-US" altLang="zh-CN">
              <a:latin typeface="Tahoma" panose="020B0604030504040204" pitchFamily="34" charset="0"/>
              <a:ea typeface="PMingLiU" panose="02020500000000000000" pitchFamily="18" charset="-120"/>
              <a:sym typeface="Wingdings" panose="05000000000000000000" pitchFamily="2" charset="2"/>
            </a:endParaRPr>
          </a:p>
        </p:txBody>
      </p:sp>
      <p:graphicFrame>
        <p:nvGraphicFramePr>
          <p:cNvPr id="8206" name="Object 12">
            <a:extLst>
              <a:ext uri="{FF2B5EF4-FFF2-40B4-BE49-F238E27FC236}">
                <a16:creationId xmlns:a16="http://schemas.microsoft.com/office/drawing/2014/main" id="{B411BAB9-17A8-4FFB-A562-FC33BEF30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285027"/>
              </p:ext>
            </p:extLst>
          </p:nvPr>
        </p:nvGraphicFramePr>
        <p:xfrm>
          <a:off x="3124238" y="990600"/>
          <a:ext cx="28717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" r:id="rId7" imgW="1319654" imgH="215713" progId="Equation.3">
                  <p:embed/>
                </p:oleObj>
              </mc:Choice>
              <mc:Fallback>
                <p:oleObj r:id="rId7" imgW="1319654" imgH="2157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38" y="990600"/>
                        <a:ext cx="2871787" cy="4683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Text Box 13">
            <a:extLst>
              <a:ext uri="{FF2B5EF4-FFF2-40B4-BE49-F238E27FC236}">
                <a16:creationId xmlns:a16="http://schemas.microsoft.com/office/drawing/2014/main" id="{42D40395-0756-492D-80A2-B7CBC8D5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2" y="5348219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Tahoma" panose="020B0604030504040204" pitchFamily="34" charset="0"/>
                <a:ea typeface="PMingLiU" panose="02020500000000000000" pitchFamily="18" charset="-120"/>
              </a:rPr>
              <a:t>Compress</a:t>
            </a:r>
            <a:endParaRPr lang="en-US" altLang="zh-CN">
              <a:latin typeface="Tahoma" panose="020B0604030504040204" pitchFamily="34" charset="0"/>
              <a:ea typeface="PMingLiU" panose="02020500000000000000" pitchFamily="18" charset="-120"/>
              <a:sym typeface="Wingdings" panose="05000000000000000000" pitchFamily="2" charset="2"/>
            </a:endParaRPr>
          </a:p>
        </p:txBody>
      </p:sp>
      <p:sp>
        <p:nvSpPr>
          <p:cNvPr id="8208" name="Text Box 14">
            <a:extLst>
              <a:ext uri="{FF2B5EF4-FFF2-40B4-BE49-F238E27FC236}">
                <a16:creationId xmlns:a16="http://schemas.microsoft.com/office/drawing/2014/main" id="{2FD242A4-8771-4570-B406-F040AECF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082" y="4510019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Tahoma" panose="020B0604030504040204" pitchFamily="34" charset="0"/>
                <a:ea typeface="PMingLiU" panose="02020500000000000000" pitchFamily="18" charset="-120"/>
              </a:rPr>
              <a:t>Stretch</a:t>
            </a:r>
            <a:endParaRPr lang="en-US" altLang="zh-CN">
              <a:latin typeface="Tahoma" panose="020B0604030504040204" pitchFamily="34" charset="0"/>
              <a:ea typeface="PMingLiU" panose="02020500000000000000" pitchFamily="18" charset="-120"/>
              <a:sym typeface="Wingdings" panose="05000000000000000000" pitchFamily="2" charset="2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08BBE93A-E3BF-4725-ACBA-8F058A7A00CC}"/>
              </a:ext>
            </a:extLst>
          </p:cNvPr>
          <p:cNvSpPr/>
          <p:nvPr/>
        </p:nvSpPr>
        <p:spPr bwMode="auto">
          <a:xfrm rot="5400000">
            <a:off x="2530194" y="1033525"/>
            <a:ext cx="335634" cy="366713"/>
          </a:xfrm>
          <a:prstGeom prst="downArrow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4">
            <a:extLst>
              <a:ext uri="{FF2B5EF4-FFF2-40B4-BE49-F238E27FC236}">
                <a16:creationId xmlns:a16="http://schemas.microsoft.com/office/drawing/2014/main" id="{CD1EC27A-EDD3-457F-BD38-F0AAAB7AF0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2227" name="灯片编号占位符 6">
            <a:extLst>
              <a:ext uri="{FF2B5EF4-FFF2-40B4-BE49-F238E27FC236}">
                <a16:creationId xmlns:a16="http://schemas.microsoft.com/office/drawing/2014/main" id="{8F061DE0-119F-4672-ADD9-F4D36A1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E5B1492-BEDE-4D48-AAA3-19F0B495641A}" type="slidenum">
              <a:rPr lang="zh-CN" altLang="zh-CN"/>
              <a:pPr algn="r"/>
              <a:t>50</a:t>
            </a:fld>
            <a:endParaRPr lang="zh-CN" altLang="zh-CN"/>
          </a:p>
        </p:txBody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DD40BA36-B498-4722-965A-D9D81D9EF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减法</a:t>
            </a:r>
          </a:p>
        </p:txBody>
      </p:sp>
      <p:sp>
        <p:nvSpPr>
          <p:cNvPr id="52229" name="Rectangle 3">
            <a:extLst>
              <a:ext uri="{FF2B5EF4-FFF2-40B4-BE49-F238E27FC236}">
                <a16:creationId xmlns:a16="http://schemas.microsoft.com/office/drawing/2014/main" id="{3D4FF981-A7FB-47AE-893D-15D732FF29B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891462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减法的定义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0">
                <a:solidFill>
                  <a:srgbClr val="FF0000"/>
                </a:solidFill>
                <a:latin typeface="宋体" panose="02010600030101010101" pitchFamily="2" charset="-122"/>
              </a:rPr>
              <a:t>      </a:t>
            </a: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主要应用举例</a:t>
            </a: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显示两幅图像的差异</a:t>
            </a:r>
          </a:p>
          <a:p>
            <a:pPr lvl="2" eaLnBrk="1" hangingPunct="1"/>
            <a:r>
              <a:rPr lang="zh-CN" altLang="en-US" sz="1900">
                <a:latin typeface="宋体" panose="02010600030101010101" pitchFamily="2" charset="-122"/>
              </a:rPr>
              <a:t>检测同一场景两幅图像之间的变化</a:t>
            </a:r>
            <a:endParaRPr lang="zh-CN" altLang="en-US" sz="20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图像分割</a:t>
            </a:r>
          </a:p>
          <a:p>
            <a:pPr lvl="2" eaLnBrk="1" hangingPunct="1"/>
            <a:r>
              <a:rPr lang="zh-CN" altLang="en-US" sz="2000">
                <a:latin typeface="宋体" panose="02010600030101010101" pitchFamily="2" charset="-122"/>
              </a:rPr>
              <a:t>如分割运动的车辆，减法去掉静止部分，剩余的是运动元素和噪声</a:t>
            </a: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去除不需要的叠加性图案</a:t>
            </a:r>
          </a:p>
          <a:p>
            <a:pPr lvl="2" eaLnBrk="1" hangingPunct="1"/>
            <a:endParaRPr lang="zh-CN" altLang="en-US" sz="2000">
              <a:latin typeface="宋体" panose="02010600030101010101" pitchFamily="2" charset="-122"/>
            </a:endParaRPr>
          </a:p>
        </p:txBody>
      </p:sp>
      <p:graphicFrame>
        <p:nvGraphicFramePr>
          <p:cNvPr id="52230" name="Object 4">
            <a:extLst>
              <a:ext uri="{FF2B5EF4-FFF2-40B4-BE49-F238E27FC236}">
                <a16:creationId xmlns:a16="http://schemas.microsoft.com/office/drawing/2014/main" id="{F31CEC81-B48B-43C7-A1F1-EF288FE24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357902"/>
              </p:ext>
            </p:extLst>
          </p:nvPr>
        </p:nvGraphicFramePr>
        <p:xfrm>
          <a:off x="1828800" y="1771678"/>
          <a:ext cx="42672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2" r:id="rId3" imgW="1548056" imgH="215713" progId="Equation.3">
                  <p:embed/>
                </p:oleObj>
              </mc:Choice>
              <mc:Fallback>
                <p:oleObj r:id="rId3" imgW="1548056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71678"/>
                        <a:ext cx="4267200" cy="5905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>
            <a:extLst>
              <a:ext uri="{FF2B5EF4-FFF2-40B4-BE49-F238E27FC236}">
                <a16:creationId xmlns:a16="http://schemas.microsoft.com/office/drawing/2014/main" id="{D534FD73-072B-40DA-8AA9-170D8651D38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5299" name="灯片编号占位符 5">
            <a:extLst>
              <a:ext uri="{FF2B5EF4-FFF2-40B4-BE49-F238E27FC236}">
                <a16:creationId xmlns:a16="http://schemas.microsoft.com/office/drawing/2014/main" id="{10B6CFAA-308A-424E-BFD9-4CE70C3A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E6A8D10-DE01-43BD-BF4D-300D8239E127}" type="slidenum">
              <a:rPr lang="zh-CN" altLang="zh-CN"/>
              <a:pPr algn="r"/>
              <a:t>51</a:t>
            </a:fld>
            <a:endParaRPr lang="zh-CN" altLang="zh-CN"/>
          </a:p>
        </p:txBody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4F172CD8-6586-4F7D-A5B0-A64051624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14466"/>
            <a:ext cx="8001000" cy="510533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设：背景图像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h(x,y)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，前景背景混合图像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f(x,y)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           g(x,y)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为去除了背景的图像。</a:t>
            </a: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例：电视制作的蓝屏技术</a:t>
            </a:r>
          </a:p>
        </p:txBody>
      </p:sp>
      <p:graphicFrame>
        <p:nvGraphicFramePr>
          <p:cNvPr id="55303" name="Object 5">
            <a:extLst>
              <a:ext uri="{FF2B5EF4-FFF2-40B4-BE49-F238E27FC236}">
                <a16:creationId xmlns:a16="http://schemas.microsoft.com/office/drawing/2014/main" id="{0147CC59-3EF1-4E3C-984D-E48348B5B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275344"/>
              </p:ext>
            </p:extLst>
          </p:nvPr>
        </p:nvGraphicFramePr>
        <p:xfrm>
          <a:off x="2286000" y="1524050"/>
          <a:ext cx="42672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5" r:id="rId3" imgW="1548056" imgH="215713" progId="Equation.3">
                  <p:embed/>
                </p:oleObj>
              </mc:Choice>
              <mc:Fallback>
                <p:oleObj r:id="rId3" imgW="1548056" imgH="2157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24050"/>
                        <a:ext cx="4267200" cy="5905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C05F8B69-2A8F-439B-A4A0-BEEA24657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减法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9D7D4E-72E1-4442-BD89-2400C53F06B9}"/>
              </a:ext>
            </a:extLst>
          </p:cNvPr>
          <p:cNvSpPr/>
          <p:nvPr/>
        </p:nvSpPr>
        <p:spPr bwMode="auto">
          <a:xfrm>
            <a:off x="152516" y="5547488"/>
            <a:ext cx="7705533" cy="11224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5302" name="Picture 4">
            <a:extLst>
              <a:ext uri="{FF2B5EF4-FFF2-40B4-BE49-F238E27FC236}">
                <a16:creationId xmlns:a16="http://schemas.microsoft.com/office/drawing/2014/main" id="{D3AE5F45-31A1-4947-AE96-FAC2F2B9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43" y="3093720"/>
            <a:ext cx="772953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>
            <a:extLst>
              <a:ext uri="{FF2B5EF4-FFF2-40B4-BE49-F238E27FC236}">
                <a16:creationId xmlns:a16="http://schemas.microsoft.com/office/drawing/2014/main" id="{43D7F842-3133-49F0-AF25-24F8FD3E58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6323" name="灯片编号占位符 5">
            <a:extLst>
              <a:ext uri="{FF2B5EF4-FFF2-40B4-BE49-F238E27FC236}">
                <a16:creationId xmlns:a16="http://schemas.microsoft.com/office/drawing/2014/main" id="{9DADC71B-B4D5-4B35-8F46-DC3A7810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3C9F63F-6E3A-4815-A3AB-5897E03A8A3D}" type="slidenum">
              <a:rPr lang="zh-CN" altLang="zh-CN"/>
              <a:pPr algn="r"/>
              <a:t>52</a:t>
            </a:fld>
            <a:endParaRPr lang="zh-CN" altLang="zh-CN"/>
          </a:p>
        </p:txBody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FCD604E3-A9D4-441B-9EB6-92404A282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加法</a:t>
            </a:r>
          </a:p>
        </p:txBody>
      </p:sp>
      <p:sp>
        <p:nvSpPr>
          <p:cNvPr id="56325" name="Rectangle 3">
            <a:extLst>
              <a:ext uri="{FF2B5EF4-FFF2-40B4-BE49-F238E27FC236}">
                <a16:creationId xmlns:a16="http://schemas.microsoft.com/office/drawing/2014/main" id="{4B01D001-63B4-4B21-8F38-1BDBE5A98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sz="2800" b="0">
                <a:solidFill>
                  <a:schemeClr val="tx1"/>
                </a:solidFill>
                <a:latin typeface="宋体" panose="02010600030101010101" pitchFamily="2" charset="-122"/>
              </a:rPr>
              <a:t>加法运算的定义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zh-CN" sz="2400" b="0">
                <a:solidFill>
                  <a:srgbClr val="FF0000"/>
                </a:solidFill>
                <a:latin typeface="宋体" panose="02010600030101010101" pitchFamily="2" charset="-122"/>
              </a:rPr>
              <a:t>    g(x,y) = f(x,y) + </a:t>
            </a:r>
            <a:r>
              <a:rPr lang="el-GR" altLang="zh-CN" sz="2400" b="0">
                <a:solidFill>
                  <a:srgbClr val="FF0000"/>
                </a:solidFill>
                <a:latin typeface="宋体" panose="02010600030101010101" pitchFamily="2" charset="-122"/>
              </a:rPr>
              <a:t>η</a:t>
            </a:r>
            <a:r>
              <a:rPr lang="zh-CN" altLang="zh-CN" sz="2400" b="0">
                <a:solidFill>
                  <a:srgbClr val="FF0000"/>
                </a:solidFill>
                <a:latin typeface="宋体" panose="02010600030101010101" pitchFamily="2" charset="-122"/>
              </a:rPr>
              <a:t>(x,y)</a:t>
            </a:r>
          </a:p>
          <a:p>
            <a:pPr eaLnBrk="1" hangingPunct="1"/>
            <a:endParaRPr lang="zh-CN" altLang="zh-CN" sz="28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zh-CN" sz="2800" b="0">
                <a:solidFill>
                  <a:schemeClr val="tx1"/>
                </a:solidFill>
                <a:latin typeface="宋体" panose="02010600030101010101" pitchFamily="2" charset="-122"/>
              </a:rPr>
              <a:t>主要应用</a:t>
            </a:r>
          </a:p>
          <a:p>
            <a:pPr lvl="1" eaLnBrk="1" hangingPunct="1"/>
            <a:r>
              <a:rPr lang="zh-CN" altLang="zh-CN" sz="2400">
                <a:latin typeface="宋体" panose="02010600030101010101" pitchFamily="2" charset="-122"/>
              </a:rPr>
              <a:t>去除叠加性噪声</a:t>
            </a:r>
          </a:p>
          <a:p>
            <a:pPr lvl="1" eaLnBrk="1" hangingPunct="1"/>
            <a:r>
              <a:rPr lang="zh-CN" altLang="zh-CN" sz="2400">
                <a:latin typeface="宋体" panose="02010600030101010101" pitchFamily="2" charset="-122"/>
              </a:rPr>
              <a:t>生成图像叠加效果</a:t>
            </a:r>
          </a:p>
        </p:txBody>
      </p:sp>
      <p:graphicFrame>
        <p:nvGraphicFramePr>
          <p:cNvPr id="56326" name="Object 4">
            <a:extLst>
              <a:ext uri="{FF2B5EF4-FFF2-40B4-BE49-F238E27FC236}">
                <a16:creationId xmlns:a16="http://schemas.microsoft.com/office/drawing/2014/main" id="{0C890B01-5D4E-4778-823C-9A319912D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600200"/>
          <a:ext cx="43021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8" r:id="rId3" imgW="1560745" imgH="215713" progId="Equation.3">
                  <p:embed/>
                </p:oleObj>
              </mc:Choice>
              <mc:Fallback>
                <p:oleObj r:id="rId3" imgW="1560745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00200"/>
                        <a:ext cx="4302125" cy="5905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>
            <a:extLst>
              <a:ext uri="{FF2B5EF4-FFF2-40B4-BE49-F238E27FC236}">
                <a16:creationId xmlns:a16="http://schemas.microsoft.com/office/drawing/2014/main" id="{9FDF78FE-419D-43AE-99DD-1A3F00E5D24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7347" name="灯片编号占位符 5">
            <a:extLst>
              <a:ext uri="{FF2B5EF4-FFF2-40B4-BE49-F238E27FC236}">
                <a16:creationId xmlns:a16="http://schemas.microsoft.com/office/drawing/2014/main" id="{F86E312C-C878-4304-A85E-E9AA51CE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74504C6-4508-4ED8-BFC7-FA4FC31EC0E0}" type="slidenum">
              <a:rPr lang="zh-CN" altLang="zh-CN"/>
              <a:pPr algn="r"/>
              <a:t>53</a:t>
            </a:fld>
            <a:endParaRPr lang="zh-CN" altLang="zh-CN"/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AEE70DD7-11F4-40C6-AD21-659E5B89E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去除叠加性噪声</a:t>
            </a:r>
          </a:p>
        </p:txBody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83CDD97C-31C0-4BFB-A308-8BC024D1CD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80010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zh-CN" sz="2800" b="0">
                <a:solidFill>
                  <a:schemeClr val="tx1"/>
                </a:solidFill>
                <a:latin typeface="宋体" panose="02010600030101010101" pitchFamily="2" charset="-122"/>
              </a:rPr>
              <a:t>对于原图像f(x,y),有一个噪声图像集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zh-CN" sz="2800" b="0">
                <a:solidFill>
                  <a:schemeClr val="tx1"/>
                </a:solidFill>
                <a:latin typeface="宋体" panose="02010600030101010101" pitchFamily="2" charset="-122"/>
              </a:rPr>
              <a:t>         </a:t>
            </a:r>
            <a:endParaRPr lang="zh-CN" altLang="zh-CN" sz="2800" b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zh-CN" sz="24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zh-CN" sz="2400" b="1">
                <a:latin typeface="宋体" panose="02010600030101010101" pitchFamily="2" charset="-122"/>
              </a:rPr>
              <a:t>i =1,2,...K</a:t>
            </a:r>
            <a:endParaRPr lang="zh-CN" altLang="zh-CN" sz="24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zh-CN" sz="2400">
                <a:latin typeface="宋体" panose="02010600030101010101" pitchFamily="2" charset="-122"/>
              </a:rPr>
              <a:t>假设噪声</a:t>
            </a:r>
            <a:r>
              <a:rPr lang="el-GR" altLang="zh-CN" sz="2400">
                <a:latin typeface="宋体" panose="02010600030101010101" pitchFamily="2" charset="-122"/>
              </a:rPr>
              <a:t>η</a:t>
            </a:r>
            <a:r>
              <a:rPr lang="zh-CN" altLang="zh-CN" sz="2400" baseline="-25000">
                <a:latin typeface="宋体" panose="02010600030101010101" pitchFamily="2" charset="-122"/>
              </a:rPr>
              <a:t>i</a:t>
            </a:r>
            <a:r>
              <a:rPr lang="zh-CN" altLang="zh-CN" sz="2400">
                <a:latin typeface="宋体" panose="02010600030101010101" pitchFamily="2" charset="-122"/>
              </a:rPr>
              <a:t>(x,y)均值为0，且互不相关</a:t>
            </a:r>
          </a:p>
          <a:p>
            <a:pPr eaLnBrk="1" hangingPunct="1">
              <a:lnSpc>
                <a:spcPct val="90000"/>
              </a:lnSpc>
            </a:pPr>
            <a:r>
              <a:rPr lang="zh-CN" altLang="zh-CN" sz="2800" b="0">
                <a:solidFill>
                  <a:schemeClr val="tx1"/>
                </a:solidFill>
                <a:latin typeface="宋体" panose="02010600030101010101" pitchFamily="2" charset="-122"/>
              </a:rPr>
              <a:t>K个图像的均值定义为：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zh-CN" sz="2800" b="0">
                <a:solidFill>
                  <a:schemeClr val="tx1"/>
                </a:solidFill>
                <a:latin typeface="宋体" panose="02010600030101010101" pitchFamily="2" charset="-122"/>
              </a:rPr>
              <a:t>    </a:t>
            </a:r>
            <a:endParaRPr lang="zh-CN" altLang="zh-CN" sz="2800" b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zh-CN" sz="240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zh-CN" sz="240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zh-CN" sz="240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zh-CN" sz="240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zh-CN" sz="2400">
                <a:latin typeface="宋体" panose="02010600030101010101" pitchFamily="2" charset="-122"/>
              </a:rPr>
              <a:t>K增加时，均值图像越接近原始图像,降低噪声影响</a:t>
            </a:r>
          </a:p>
        </p:txBody>
      </p:sp>
      <p:graphicFrame>
        <p:nvGraphicFramePr>
          <p:cNvPr id="57350" name="Object 4">
            <a:extLst>
              <a:ext uri="{FF2B5EF4-FFF2-40B4-BE49-F238E27FC236}">
                <a16:creationId xmlns:a16="http://schemas.microsoft.com/office/drawing/2014/main" id="{E4DDB01D-ECC5-4A95-9DD2-22B86196D0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600200"/>
          <a:ext cx="46482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47" r:id="rId3" imgW="1639011" imgH="228699" progId="Equation.3">
                  <p:embed/>
                </p:oleObj>
              </mc:Choice>
              <mc:Fallback>
                <p:oleObj r:id="rId3" imgW="1639011" imgH="22869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00200"/>
                        <a:ext cx="4648200" cy="6445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5">
            <a:extLst>
              <a:ext uri="{FF2B5EF4-FFF2-40B4-BE49-F238E27FC236}">
                <a16:creationId xmlns:a16="http://schemas.microsoft.com/office/drawing/2014/main" id="{1D248863-02D3-4CE1-8C7C-D863DB5034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2775" y="3733800"/>
          <a:ext cx="31464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48" r:id="rId5" imgW="1562100" imgH="431800" progId="Equation.3">
                  <p:embed/>
                </p:oleObj>
              </mc:Choice>
              <mc:Fallback>
                <p:oleObj r:id="rId5" imgW="15621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3733800"/>
                        <a:ext cx="3146425" cy="863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6">
            <a:extLst>
              <a:ext uri="{FF2B5EF4-FFF2-40B4-BE49-F238E27FC236}">
                <a16:creationId xmlns:a16="http://schemas.microsoft.com/office/drawing/2014/main" id="{7FE24B44-92CA-4A8F-93E0-40AC336D7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4800600"/>
          <a:ext cx="47815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49" r:id="rId7" imgW="2374900" imgH="393700" progId="Equation.3">
                  <p:embed/>
                </p:oleObj>
              </mc:Choice>
              <mc:Fallback>
                <p:oleObj r:id="rId7" imgW="23749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00600"/>
                        <a:ext cx="4781550" cy="7874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AutoShape 7">
            <a:extLst>
              <a:ext uri="{FF2B5EF4-FFF2-40B4-BE49-F238E27FC236}">
                <a16:creationId xmlns:a16="http://schemas.microsoft.com/office/drawing/2014/main" id="{F871141A-F1EE-45FE-862D-81197C852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343400"/>
            <a:ext cx="1219200" cy="838200"/>
          </a:xfrm>
          <a:prstGeom prst="wedgeRectCallout">
            <a:avLst>
              <a:gd name="adj1" fmla="val -82681"/>
              <a:gd name="adj2" fmla="val 7897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/>
              <a:t>期望值方差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1">
            <a:extLst>
              <a:ext uri="{FF2B5EF4-FFF2-40B4-BE49-F238E27FC236}">
                <a16:creationId xmlns:a16="http://schemas.microsoft.com/office/drawing/2014/main" id="{BD7537FB-3229-4E1B-928A-EABD27D2CFD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61469965-0442-4419-9F76-C109842B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4FB376C-97B2-4AED-8298-71EFF51320B8}" type="slidenum">
              <a:rPr lang="zh-CN" altLang="zh-CN"/>
              <a:pPr algn="r"/>
              <a:t>54</a:t>
            </a:fld>
            <a:endParaRPr lang="zh-CN" altLang="zh-CN"/>
          </a:p>
        </p:txBody>
      </p:sp>
      <p:pic>
        <p:nvPicPr>
          <p:cNvPr id="58372" name="Picture 2" descr="未命名">
            <a:extLst>
              <a:ext uri="{FF2B5EF4-FFF2-40B4-BE49-F238E27FC236}">
                <a16:creationId xmlns:a16="http://schemas.microsoft.com/office/drawing/2014/main" id="{24E5489B-A744-40D0-9502-9C89FC5A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3">
            <a:extLst>
              <a:ext uri="{FF2B5EF4-FFF2-40B4-BE49-F238E27FC236}">
                <a16:creationId xmlns:a16="http://schemas.microsoft.com/office/drawing/2014/main" id="{19E2C6B0-9E3B-4367-8DD8-765A3C84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4222750" cy="584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4">
            <a:extLst>
              <a:ext uri="{FF2B5EF4-FFF2-40B4-BE49-F238E27FC236}">
                <a16:creationId xmlns:a16="http://schemas.microsoft.com/office/drawing/2014/main" id="{0FB6D912-63E5-4D17-BFC6-E137E04B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782638"/>
            <a:ext cx="4384675" cy="569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5" name="Rectangle 5">
            <a:extLst>
              <a:ext uri="{FF2B5EF4-FFF2-40B4-BE49-F238E27FC236}">
                <a16:creationId xmlns:a16="http://schemas.microsoft.com/office/drawing/2014/main" id="{43D943AE-2F1D-4F97-8276-A8151C1D0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0"/>
            <a:ext cx="314325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a</a:t>
            </a:r>
          </a:p>
        </p:txBody>
      </p:sp>
      <p:sp>
        <p:nvSpPr>
          <p:cNvPr id="58376" name="Rectangle 6">
            <a:extLst>
              <a:ext uri="{FF2B5EF4-FFF2-40B4-BE49-F238E27FC236}">
                <a16:creationId xmlns:a16="http://schemas.microsoft.com/office/drawing/2014/main" id="{4CBEC375-9C1C-4D49-A642-3A2E9E4A2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19800"/>
            <a:ext cx="871538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f</a:t>
            </a:r>
          </a:p>
          <a:p>
            <a:pPr eaLnBrk="1" hangingPunct="1"/>
            <a:r>
              <a:rPr lang="en-US" altLang="zh-CN" i="1">
                <a:latin typeface="Tahoma" panose="020B0604030504040204" pitchFamily="34" charset="0"/>
                <a:ea typeface="Arial Unicode MS" pitchFamily="34" charset="-122"/>
              </a:rPr>
              <a:t>K</a:t>
            </a:r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=128</a:t>
            </a:r>
          </a:p>
        </p:txBody>
      </p:sp>
      <p:sp>
        <p:nvSpPr>
          <p:cNvPr id="58377" name="Rectangle 7">
            <a:extLst>
              <a:ext uri="{FF2B5EF4-FFF2-40B4-BE49-F238E27FC236}">
                <a16:creationId xmlns:a16="http://schemas.microsoft.com/office/drawing/2014/main" id="{73DAC317-588F-493B-BAC1-E1909C8F0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191000"/>
            <a:ext cx="746125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d</a:t>
            </a:r>
          </a:p>
          <a:p>
            <a:pPr eaLnBrk="1" hangingPunct="1"/>
            <a:r>
              <a:rPr lang="en-US" altLang="zh-CN" i="1">
                <a:latin typeface="Tahoma" panose="020B0604030504040204" pitchFamily="34" charset="0"/>
                <a:ea typeface="Arial Unicode MS" pitchFamily="34" charset="-122"/>
              </a:rPr>
              <a:t>K</a:t>
            </a:r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=16</a:t>
            </a:r>
          </a:p>
        </p:txBody>
      </p:sp>
      <p:sp>
        <p:nvSpPr>
          <p:cNvPr id="58378" name="Rectangle 8">
            <a:extLst>
              <a:ext uri="{FF2B5EF4-FFF2-40B4-BE49-F238E27FC236}">
                <a16:creationId xmlns:a16="http://schemas.microsoft.com/office/drawing/2014/main" id="{6DB34F72-5615-4FB5-9079-AFCFE2009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2286000"/>
            <a:ext cx="320675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b</a:t>
            </a:r>
          </a:p>
        </p:txBody>
      </p:sp>
      <p:sp>
        <p:nvSpPr>
          <p:cNvPr id="58379" name="Rectangle 9">
            <a:extLst>
              <a:ext uri="{FF2B5EF4-FFF2-40B4-BE49-F238E27FC236}">
                <a16:creationId xmlns:a16="http://schemas.microsoft.com/office/drawing/2014/main" id="{5AE15DFF-D8C0-4C09-97E7-7A137D1CC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19800"/>
            <a:ext cx="746125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e</a:t>
            </a:r>
          </a:p>
          <a:p>
            <a:pPr eaLnBrk="1" hangingPunct="1"/>
            <a:r>
              <a:rPr lang="en-US" altLang="zh-CN" i="1">
                <a:latin typeface="Tahoma" panose="020B0604030504040204" pitchFamily="34" charset="0"/>
                <a:ea typeface="Arial Unicode MS" pitchFamily="34" charset="-122"/>
              </a:rPr>
              <a:t>K</a:t>
            </a:r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=64</a:t>
            </a:r>
          </a:p>
        </p:txBody>
      </p:sp>
      <p:sp>
        <p:nvSpPr>
          <p:cNvPr id="58380" name="Rectangle 10">
            <a:extLst>
              <a:ext uri="{FF2B5EF4-FFF2-40B4-BE49-F238E27FC236}">
                <a16:creationId xmlns:a16="http://schemas.microsoft.com/office/drawing/2014/main" id="{81ECFCCA-F506-4ED5-B124-2E9D52C8C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4114800"/>
            <a:ext cx="620712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c</a:t>
            </a:r>
          </a:p>
          <a:p>
            <a:pPr eaLnBrk="1" hangingPunct="1"/>
            <a:r>
              <a:rPr lang="en-US" altLang="zh-CN" i="1">
                <a:latin typeface="Tahoma" panose="020B0604030504040204" pitchFamily="34" charset="0"/>
                <a:ea typeface="Arial Unicode MS" pitchFamily="34" charset="-122"/>
              </a:rPr>
              <a:t>K</a:t>
            </a:r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=8</a:t>
            </a:r>
          </a:p>
        </p:txBody>
      </p:sp>
      <p:sp>
        <p:nvSpPr>
          <p:cNvPr id="58381" name="Rectangle 11">
            <a:extLst>
              <a:ext uri="{FF2B5EF4-FFF2-40B4-BE49-F238E27FC236}">
                <a16:creationId xmlns:a16="http://schemas.microsoft.com/office/drawing/2014/main" id="{C476819F-CFC0-46AD-A954-5C86CEBC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304800"/>
            <a:ext cx="2087562" cy="3762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Original</a:t>
            </a:r>
            <a:r>
              <a:rPr lang="zh-CN" altLang="zh-CN">
                <a:latin typeface="Tahoma" panose="020B0604030504040204" pitchFamily="34" charset="0"/>
                <a:ea typeface="Arial Unicode MS" pitchFamily="34" charset="-122"/>
              </a:rPr>
              <a:t>(NGC3314)</a:t>
            </a:r>
          </a:p>
        </p:txBody>
      </p:sp>
      <p:sp>
        <p:nvSpPr>
          <p:cNvPr id="58382" name="Rectangle 12">
            <a:extLst>
              <a:ext uri="{FF2B5EF4-FFF2-40B4-BE49-F238E27FC236}">
                <a16:creationId xmlns:a16="http://schemas.microsoft.com/office/drawing/2014/main" id="{DF8ECAFB-0AF8-41A4-862C-F964FC2D8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04800"/>
            <a:ext cx="1687513" cy="3762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Original+Noise</a:t>
            </a:r>
          </a:p>
        </p:txBody>
      </p:sp>
      <p:sp>
        <p:nvSpPr>
          <p:cNvPr id="58383" name="Rectangle 13">
            <a:extLst>
              <a:ext uri="{FF2B5EF4-FFF2-40B4-BE49-F238E27FC236}">
                <a16:creationId xmlns:a16="http://schemas.microsoft.com/office/drawing/2014/main" id="{4EC6F219-7DA9-498F-9E5A-FFCBED01B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838200"/>
            <a:ext cx="850900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(c)-(a)</a:t>
            </a:r>
          </a:p>
        </p:txBody>
      </p:sp>
      <p:sp>
        <p:nvSpPr>
          <p:cNvPr id="58384" name="Rectangle 14">
            <a:extLst>
              <a:ext uri="{FF2B5EF4-FFF2-40B4-BE49-F238E27FC236}">
                <a16:creationId xmlns:a16="http://schemas.microsoft.com/office/drawing/2014/main" id="{07D570BE-CB25-4333-BEF2-22B2CECF4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2286000"/>
            <a:ext cx="873125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(d)-(a)</a:t>
            </a:r>
          </a:p>
        </p:txBody>
      </p:sp>
      <p:sp>
        <p:nvSpPr>
          <p:cNvPr id="58385" name="Rectangle 15">
            <a:extLst>
              <a:ext uri="{FF2B5EF4-FFF2-40B4-BE49-F238E27FC236}">
                <a16:creationId xmlns:a16="http://schemas.microsoft.com/office/drawing/2014/main" id="{759FCE91-1F4B-46DF-828B-6D498A740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4114800"/>
            <a:ext cx="866775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(e)-(a)</a:t>
            </a:r>
          </a:p>
        </p:txBody>
      </p:sp>
      <p:sp>
        <p:nvSpPr>
          <p:cNvPr id="58386" name="Rectangle 16">
            <a:extLst>
              <a:ext uri="{FF2B5EF4-FFF2-40B4-BE49-F238E27FC236}">
                <a16:creationId xmlns:a16="http://schemas.microsoft.com/office/drawing/2014/main" id="{AD79CD54-8B5A-4C15-B83D-CC40E05C7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0" y="5486400"/>
            <a:ext cx="819150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latin typeface="Tahoma" panose="020B0604030504040204" pitchFamily="34" charset="0"/>
                <a:ea typeface="Arial Unicode MS" pitchFamily="34" charset="-122"/>
              </a:rPr>
              <a:t>(f)-(a)</a:t>
            </a:r>
          </a:p>
        </p:txBody>
      </p:sp>
      <p:sp>
        <p:nvSpPr>
          <p:cNvPr id="58387" name="Text Box 17">
            <a:extLst>
              <a:ext uri="{FF2B5EF4-FFF2-40B4-BE49-F238E27FC236}">
                <a16:creationId xmlns:a16="http://schemas.microsoft.com/office/drawing/2014/main" id="{EC3B885E-8E41-40CD-BE53-CA15D46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7" y="3728948"/>
            <a:ext cx="1203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zh-CN"/>
              <a:t>K增加，均值和方差都减小</a:t>
            </a:r>
          </a:p>
        </p:txBody>
      </p:sp>
      <p:sp>
        <p:nvSpPr>
          <p:cNvPr id="58388" name="Rectangle 18">
            <a:extLst>
              <a:ext uri="{FF2B5EF4-FFF2-40B4-BE49-F238E27FC236}">
                <a16:creationId xmlns:a16="http://schemas.microsoft.com/office/drawing/2014/main" id="{07F4A977-268E-4472-BFB4-DA996C105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295275"/>
            <a:ext cx="1108075" cy="3762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zh-CN">
                <a:latin typeface="Tahoma" panose="020B0604030504040204" pitchFamily="34" charset="0"/>
                <a:ea typeface="Arial Unicode MS" pitchFamily="34" charset="-122"/>
              </a:rPr>
              <a:t>差值图像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>
            <a:extLst>
              <a:ext uri="{FF2B5EF4-FFF2-40B4-BE49-F238E27FC236}">
                <a16:creationId xmlns:a16="http://schemas.microsoft.com/office/drawing/2014/main" id="{E375703A-6F01-428E-9E67-339E626967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9395" name="灯片编号占位符 5">
            <a:extLst>
              <a:ext uri="{FF2B5EF4-FFF2-40B4-BE49-F238E27FC236}">
                <a16:creationId xmlns:a16="http://schemas.microsoft.com/office/drawing/2014/main" id="{DEF92F03-DCB9-4D1B-BED6-2834579E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D77513F-20FF-4AD5-98EC-7791AC341D5E}" type="slidenum">
              <a:rPr lang="zh-CN" altLang="zh-CN"/>
              <a:pPr algn="r"/>
              <a:t>55</a:t>
            </a:fld>
            <a:endParaRPr lang="zh-CN" altLang="zh-CN"/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775FE08A-37A8-4722-9CBC-264A9C7FED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生成图像叠加效果</a:t>
            </a:r>
          </a:p>
        </p:txBody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9298FF78-4969-4B86-810A-8FD847B59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64"/>
            <a:ext cx="8272462" cy="5029136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两个图像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f(x,y)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h(x,y)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的均值有：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32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   推广这个公式为：</a:t>
            </a:r>
          </a:p>
        </p:txBody>
      </p:sp>
      <p:graphicFrame>
        <p:nvGraphicFramePr>
          <p:cNvPr id="59399" name="Object 5">
            <a:extLst>
              <a:ext uri="{FF2B5EF4-FFF2-40B4-BE49-F238E27FC236}">
                <a16:creationId xmlns:a16="http://schemas.microsoft.com/office/drawing/2014/main" id="{9264D716-E623-40C7-9D73-EE7D231FB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7360"/>
              </p:ext>
            </p:extLst>
          </p:nvPr>
        </p:nvGraphicFramePr>
        <p:xfrm>
          <a:off x="1902676" y="1494601"/>
          <a:ext cx="51101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3" r:id="rId3" imgW="1992171" imgH="215713" progId="Equation.3">
                  <p:embed/>
                </p:oleObj>
              </mc:Choice>
              <mc:Fallback>
                <p:oleObj r:id="rId3" imgW="1992171" imgH="2157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676" y="1494601"/>
                        <a:ext cx="5110163" cy="5492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6">
            <a:extLst>
              <a:ext uri="{FF2B5EF4-FFF2-40B4-BE49-F238E27FC236}">
                <a16:creationId xmlns:a16="http://schemas.microsoft.com/office/drawing/2014/main" id="{1B0D7008-D4E5-47A9-877A-75D477E16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942233"/>
              </p:ext>
            </p:extLst>
          </p:nvPr>
        </p:nvGraphicFramePr>
        <p:xfrm>
          <a:off x="1565269" y="2470913"/>
          <a:ext cx="59531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4" r:id="rId5" imgW="2322084" imgH="215713" progId="Equation.3">
                  <p:embed/>
                </p:oleObj>
              </mc:Choice>
              <mc:Fallback>
                <p:oleObj r:id="rId5" imgW="2322084" imgH="2157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69" y="2470913"/>
                        <a:ext cx="5953125" cy="5492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AB75C530-84F6-474D-B7B9-CE8314373B4C}"/>
              </a:ext>
            </a:extLst>
          </p:cNvPr>
          <p:cNvSpPr/>
          <p:nvPr/>
        </p:nvSpPr>
        <p:spPr bwMode="auto">
          <a:xfrm>
            <a:off x="152516" y="5547488"/>
            <a:ext cx="8610484" cy="11224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9398" name="Picture 4">
            <a:extLst>
              <a:ext uri="{FF2B5EF4-FFF2-40B4-BE49-F238E27FC236}">
                <a16:creationId xmlns:a16="http://schemas.microsoft.com/office/drawing/2014/main" id="{FB90759A-39D3-4660-B0FF-CC5165D3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81" y="3121025"/>
            <a:ext cx="6446838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>
            <a:extLst>
              <a:ext uri="{FF2B5EF4-FFF2-40B4-BE49-F238E27FC236}">
                <a16:creationId xmlns:a16="http://schemas.microsoft.com/office/drawing/2014/main" id="{B92CBA36-5282-4343-861B-88CEFC5D80D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0419" name="灯片编号占位符 5">
            <a:extLst>
              <a:ext uri="{FF2B5EF4-FFF2-40B4-BE49-F238E27FC236}">
                <a16:creationId xmlns:a16="http://schemas.microsoft.com/office/drawing/2014/main" id="{914E1F76-D87F-4BC7-A858-5C2EA852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3A81A19-4F4D-4DF2-9F06-55295734CB6D}" type="slidenum">
              <a:rPr lang="zh-CN" altLang="zh-CN"/>
              <a:pPr algn="r"/>
              <a:t>56</a:t>
            </a:fld>
            <a:endParaRPr lang="zh-CN" altLang="zh-CN"/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35534458-FA74-4113-A9BC-94FBC672F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乘法</a:t>
            </a:r>
          </a:p>
        </p:txBody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D60D788E-FA13-48B0-AEF5-0C54DCD6A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</a:rPr>
              <a:t>乘法的定义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      </a:t>
            </a:r>
            <a:r>
              <a:rPr lang="en-US" altLang="zh-CN" sz="2400" b="0">
                <a:solidFill>
                  <a:srgbClr val="FF0000"/>
                </a:solidFill>
                <a:latin typeface="宋体" panose="02010600030101010101" pitchFamily="2" charset="-122"/>
              </a:rPr>
              <a:t>C(x,y) = A(x,y) * B(x,y)</a:t>
            </a:r>
          </a:p>
          <a:p>
            <a:pPr eaLnBrk="1" hangingPunct="1"/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</a:rPr>
              <a:t>主要应用举例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图像的局部显示</a:t>
            </a:r>
          </a:p>
          <a:p>
            <a:pPr lvl="2" eaLnBrk="1" hangingPunct="1"/>
            <a:r>
              <a:rPr lang="zh-CN" altLang="en-US" sz="2000">
                <a:latin typeface="宋体" panose="02010600030101010101" pitchFamily="2" charset="-122"/>
              </a:rPr>
              <a:t>用二值蒙板图像与原图像做乘法</a:t>
            </a:r>
          </a:p>
        </p:txBody>
      </p:sp>
      <p:pic>
        <p:nvPicPr>
          <p:cNvPr id="60422" name="Picture 4">
            <a:extLst>
              <a:ext uri="{FF2B5EF4-FFF2-40B4-BE49-F238E27FC236}">
                <a16:creationId xmlns:a16="http://schemas.microsoft.com/office/drawing/2014/main" id="{ABB07DD6-B4BE-4836-808F-7DAE0D17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00450"/>
            <a:ext cx="46482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0423" name="Object 5">
            <a:extLst>
              <a:ext uri="{FF2B5EF4-FFF2-40B4-BE49-F238E27FC236}">
                <a16:creationId xmlns:a16="http://schemas.microsoft.com/office/drawing/2014/main" id="{F59CC3F0-E465-48F4-B9B3-5ACCA25BA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524000"/>
          <a:ext cx="43370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55" r:id="rId4" imgW="1573434" imgH="215713" progId="Equation.3">
                  <p:embed/>
                </p:oleObj>
              </mc:Choice>
              <mc:Fallback>
                <p:oleObj r:id="rId4" imgW="1573434" imgH="2157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24000"/>
                        <a:ext cx="4337050" cy="5905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4">
            <a:extLst>
              <a:ext uri="{FF2B5EF4-FFF2-40B4-BE49-F238E27FC236}">
                <a16:creationId xmlns:a16="http://schemas.microsoft.com/office/drawing/2014/main" id="{25DF1D64-9AE9-4120-BF45-98B9578A53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43" name="灯片编号占位符 6">
            <a:extLst>
              <a:ext uri="{FF2B5EF4-FFF2-40B4-BE49-F238E27FC236}">
                <a16:creationId xmlns:a16="http://schemas.microsoft.com/office/drawing/2014/main" id="{88BEE26F-7CF1-4A5B-A104-14A5185C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51D48A2-145F-4FA4-AE59-E6BD54A3013A}" type="slidenum">
              <a:rPr lang="zh-CN" altLang="zh-CN"/>
              <a:pPr algn="r"/>
              <a:t>57</a:t>
            </a:fld>
            <a:endParaRPr lang="zh-CN" altLang="zh-CN"/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AB553F21-AB1F-4B19-9E5B-91C9BD85C7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非</a:t>
            </a:r>
          </a:p>
        </p:txBody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A7EE6A9B-CDE1-4303-9321-76772F37B9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非的定义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0">
                <a:solidFill>
                  <a:schemeClr val="tx1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b="0">
                <a:solidFill>
                  <a:srgbClr val="FF0000"/>
                </a:solidFill>
                <a:latin typeface="宋体" panose="02010600030101010101" pitchFamily="2" charset="-122"/>
              </a:rPr>
              <a:t>g(x,y) = 255 - f(x,y)</a:t>
            </a:r>
          </a:p>
          <a:p>
            <a:pPr eaLnBrk="1" hangingPunct="1"/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主要应用举例</a:t>
            </a: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获得一个阴图像</a:t>
            </a:r>
          </a:p>
          <a:p>
            <a:pPr lvl="1" eaLnBrk="1" hangingPunct="1"/>
            <a:endParaRPr lang="zh-CN" altLang="en-US" sz="2000">
              <a:latin typeface="宋体" panose="02010600030101010101" pitchFamily="2" charset="-122"/>
            </a:endParaRPr>
          </a:p>
          <a:p>
            <a:pPr lvl="1" eaLnBrk="1" hangingPunct="1"/>
            <a:endParaRPr lang="zh-CN" altLang="en-US" sz="2000">
              <a:latin typeface="宋体" panose="02010600030101010101" pitchFamily="2" charset="-122"/>
            </a:endParaRPr>
          </a:p>
          <a:p>
            <a:pPr lvl="1" eaLnBrk="1" hangingPunct="1"/>
            <a:endParaRPr lang="zh-CN" altLang="en-US" sz="20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获得一个子图像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latin typeface="宋体" panose="02010600030101010101" pitchFamily="2" charset="-122"/>
              </a:rPr>
              <a:t>	的补图像</a:t>
            </a:r>
            <a:endParaRPr lang="zh-CN" altLang="en-US" sz="2000" b="1">
              <a:latin typeface="宋体" panose="02010600030101010101" pitchFamily="2" charset="-122"/>
            </a:endParaRPr>
          </a:p>
        </p:txBody>
      </p:sp>
      <p:pic>
        <p:nvPicPr>
          <p:cNvPr id="61446" name="Picture 4">
            <a:extLst>
              <a:ext uri="{FF2B5EF4-FFF2-40B4-BE49-F238E27FC236}">
                <a16:creationId xmlns:a16="http://schemas.microsoft.com/office/drawing/2014/main" id="{94C28EC2-1E1B-4B8C-9216-51726053B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95588"/>
            <a:ext cx="5257800" cy="177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7" name="Picture 5">
            <a:extLst>
              <a:ext uri="{FF2B5EF4-FFF2-40B4-BE49-F238E27FC236}">
                <a16:creationId xmlns:a16="http://schemas.microsoft.com/office/drawing/2014/main" id="{19F47F89-C771-4A37-A217-C31F01FD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24400"/>
            <a:ext cx="52578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448" name="Object 6">
            <a:extLst>
              <a:ext uri="{FF2B5EF4-FFF2-40B4-BE49-F238E27FC236}">
                <a16:creationId xmlns:a16="http://schemas.microsoft.com/office/drawing/2014/main" id="{D4E8FB00-F8BD-4DCC-A761-77BE3277757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066800" y="1568450"/>
          <a:ext cx="41148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0" r:id="rId5" imgW="1383099" imgH="215713" progId="Equation.3">
                  <p:embed/>
                </p:oleObj>
              </mc:Choice>
              <mc:Fallback>
                <p:oleObj r:id="rId5" imgW="1383099" imgH="2157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68450"/>
                        <a:ext cx="4114800" cy="6413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4">
            <a:extLst>
              <a:ext uri="{FF2B5EF4-FFF2-40B4-BE49-F238E27FC236}">
                <a16:creationId xmlns:a16="http://schemas.microsoft.com/office/drawing/2014/main" id="{283B9AC9-F422-45E2-8EC3-33D3F07335F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2467" name="灯片编号占位符 6">
            <a:extLst>
              <a:ext uri="{FF2B5EF4-FFF2-40B4-BE49-F238E27FC236}">
                <a16:creationId xmlns:a16="http://schemas.microsoft.com/office/drawing/2014/main" id="{644929C4-E3A7-4EBA-B949-398F415B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032F2AA-9D08-4520-92AD-02B597A43A90}" type="slidenum">
              <a:rPr lang="zh-CN" altLang="zh-CN"/>
              <a:pPr algn="r"/>
              <a:t>58</a:t>
            </a:fld>
            <a:endParaRPr lang="zh-CN" altLang="zh-CN"/>
          </a:p>
        </p:txBody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27B3784F-6F23-4F91-B424-FB97C3DA4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与</a:t>
            </a:r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8AB92977-2198-4C0D-8880-15178A373E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739062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与运算的定义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b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主要应用举例</a:t>
            </a: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模板运算：提取感兴趣的子图像</a:t>
            </a:r>
          </a:p>
        </p:txBody>
      </p:sp>
      <p:pic>
        <p:nvPicPr>
          <p:cNvPr id="62470" name="Picture 4">
            <a:extLst>
              <a:ext uri="{FF2B5EF4-FFF2-40B4-BE49-F238E27FC236}">
                <a16:creationId xmlns:a16="http://schemas.microsoft.com/office/drawing/2014/main" id="{D3B387D7-0A26-48C0-B128-FC58EA26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96" y="3124128"/>
            <a:ext cx="7086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471" name="Rectangle 5">
            <a:extLst>
              <a:ext uri="{FF2B5EF4-FFF2-40B4-BE49-F238E27FC236}">
                <a16:creationId xmlns:a16="http://schemas.microsoft.com/office/drawing/2014/main" id="{37399BE4-FE7E-4571-B9D4-9E3FC164A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3581400"/>
            <a:ext cx="785812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AND</a:t>
            </a:r>
          </a:p>
        </p:txBody>
      </p:sp>
      <p:graphicFrame>
        <p:nvGraphicFramePr>
          <p:cNvPr id="62472" name="Object 6">
            <a:extLst>
              <a:ext uri="{FF2B5EF4-FFF2-40B4-BE49-F238E27FC236}">
                <a16:creationId xmlns:a16="http://schemas.microsoft.com/office/drawing/2014/main" id="{313A29B8-80F2-4292-9442-35F9CD972A6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143000" y="1571625"/>
          <a:ext cx="46180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4" r:id="rId4" imgW="1560745" imgH="215713" progId="Equation.3">
                  <p:embed/>
                </p:oleObj>
              </mc:Choice>
              <mc:Fallback>
                <p:oleObj r:id="rId4" imgW="1560745" imgH="2157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571625"/>
                        <a:ext cx="4618038" cy="6381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4">
            <a:extLst>
              <a:ext uri="{FF2B5EF4-FFF2-40B4-BE49-F238E27FC236}">
                <a16:creationId xmlns:a16="http://schemas.microsoft.com/office/drawing/2014/main" id="{6E36330A-230C-4E1C-9296-0E14A067C1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3491" name="灯片编号占位符 6">
            <a:extLst>
              <a:ext uri="{FF2B5EF4-FFF2-40B4-BE49-F238E27FC236}">
                <a16:creationId xmlns:a16="http://schemas.microsoft.com/office/drawing/2014/main" id="{3E2611EF-B0DB-4FB6-9F27-B4C79BBC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0127FBC-3871-4C27-985C-6540408707FC}" type="slidenum">
              <a:rPr lang="zh-CN" altLang="zh-CN"/>
              <a:pPr algn="r"/>
              <a:t>59</a:t>
            </a:fld>
            <a:endParaRPr lang="zh-CN" altLang="zh-CN"/>
          </a:p>
        </p:txBody>
      </p:sp>
      <p:pic>
        <p:nvPicPr>
          <p:cNvPr id="63492" name="Picture 2">
            <a:extLst>
              <a:ext uri="{FF2B5EF4-FFF2-40B4-BE49-F238E27FC236}">
                <a16:creationId xmlns:a16="http://schemas.microsoft.com/office/drawing/2014/main" id="{E425149E-20C0-4A3A-B1ED-41124E98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9" r="19905"/>
          <a:stretch>
            <a:fillRect/>
          </a:stretch>
        </p:blipFill>
        <p:spPr bwMode="auto">
          <a:xfrm>
            <a:off x="1257300" y="3276600"/>
            <a:ext cx="6438900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3" name="Rectangle 3">
            <a:extLst>
              <a:ext uri="{FF2B5EF4-FFF2-40B4-BE49-F238E27FC236}">
                <a16:creationId xmlns:a16="http://schemas.microsoft.com/office/drawing/2014/main" id="{7410A0E2-9CF5-4DE7-9C58-0BCF7BE565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代数运算</a:t>
            </a:r>
            <a:r>
              <a:rPr lang="en-US" altLang="zh-CN" sz="2800">
                <a:latin typeface="宋体" panose="02010600030101010101" pitchFamily="2" charset="-122"/>
              </a:rPr>
              <a:t>——</a:t>
            </a:r>
            <a:r>
              <a:rPr lang="zh-CN" altLang="en-US" sz="2800"/>
              <a:t>或</a:t>
            </a:r>
          </a:p>
        </p:txBody>
      </p:sp>
      <p:sp>
        <p:nvSpPr>
          <p:cNvPr id="63494" name="Rectangle 4">
            <a:extLst>
              <a:ext uri="{FF2B5EF4-FFF2-40B4-BE49-F238E27FC236}">
                <a16:creationId xmlns:a16="http://schemas.microsoft.com/office/drawing/2014/main" id="{8E6B9774-F60B-40CB-A6FC-7E6AD93FBF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891462" cy="4953000"/>
          </a:xfrm>
        </p:spPr>
        <p:txBody>
          <a:bodyPr/>
          <a:lstStyle/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或运算的定义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b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b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主要应用举例</a:t>
            </a:r>
          </a:p>
          <a:p>
            <a:pPr lvl="1" eaLnBrk="1" hangingPunct="1"/>
            <a:r>
              <a:rPr lang="zh-CN" altLang="en-US" sz="2000">
                <a:latin typeface="宋体" panose="02010600030101010101" pitchFamily="2" charset="-122"/>
              </a:rPr>
              <a:t>模板运算：提取感兴趣的子图像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63495" name="Rectangle 5">
            <a:extLst>
              <a:ext uri="{FF2B5EF4-FFF2-40B4-BE49-F238E27FC236}">
                <a16:creationId xmlns:a16="http://schemas.microsoft.com/office/drawing/2014/main" id="{07986A1F-3C73-4239-8356-4A71534B2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5029200"/>
            <a:ext cx="598488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400">
                <a:latin typeface="Tahoma" panose="020B0604030504040204" pitchFamily="34" charset="0"/>
                <a:ea typeface="Arial Unicode MS" pitchFamily="34" charset="-122"/>
              </a:rPr>
              <a:t>OR</a:t>
            </a:r>
          </a:p>
        </p:txBody>
      </p:sp>
      <p:graphicFrame>
        <p:nvGraphicFramePr>
          <p:cNvPr id="63496" name="Object 6">
            <a:extLst>
              <a:ext uri="{FF2B5EF4-FFF2-40B4-BE49-F238E27FC236}">
                <a16:creationId xmlns:a16="http://schemas.microsoft.com/office/drawing/2014/main" id="{D18BBC1F-088C-4E59-B5AF-90EE82CA387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219200" y="1600200"/>
          <a:ext cx="46434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8" r:id="rId4" imgW="1560745" imgH="215713" progId="Equation.3">
                  <p:embed/>
                </p:oleObj>
              </mc:Choice>
              <mc:Fallback>
                <p:oleObj r:id="rId4" imgW="1560745" imgH="2157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00200"/>
                        <a:ext cx="4643438" cy="6413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4">
            <a:extLst>
              <a:ext uri="{FF2B5EF4-FFF2-40B4-BE49-F238E27FC236}">
                <a16:creationId xmlns:a16="http://schemas.microsoft.com/office/drawing/2014/main" id="{6619BE62-EE69-4C49-A23D-171C2B7DEB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9219" name="灯片编号占位符 6">
            <a:extLst>
              <a:ext uri="{FF2B5EF4-FFF2-40B4-BE49-F238E27FC236}">
                <a16:creationId xmlns:a16="http://schemas.microsoft.com/office/drawing/2014/main" id="{58FC5E9A-6F88-47DD-9FDF-3D29BB02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D30F70D-A9BF-4535-9488-210B366F1EB1}" type="slidenum">
              <a:rPr lang="zh-CN" altLang="zh-CN"/>
              <a:pPr algn="r"/>
              <a:t>6</a:t>
            </a:fld>
            <a:endParaRPr lang="zh-CN" altLang="zh-CN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FCCC8578-1862-4BBD-AEE4-6D513AB8F6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000">
                <a:cs typeface="Arial" panose="020B0604020202020204" pitchFamily="34" charset="0"/>
              </a:rPr>
              <a:t>Three Types of Gray-Level Transformation Functions</a:t>
            </a: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586D9E86-F9B2-4FEB-89EC-9F8DC3D90E4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zh-CN" sz="1800">
                <a:cs typeface="Arial" panose="020B0604020202020204" pitchFamily="34" charset="0"/>
              </a:rPr>
              <a:t>  </a:t>
            </a:r>
          </a:p>
        </p:txBody>
      </p:sp>
      <p:grpSp>
        <p:nvGrpSpPr>
          <p:cNvPr id="9222" name="Group 4">
            <a:extLst>
              <a:ext uri="{FF2B5EF4-FFF2-40B4-BE49-F238E27FC236}">
                <a16:creationId xmlns:a16="http://schemas.microsoft.com/office/drawing/2014/main" id="{01F61886-DA81-4E1A-B453-B7D7DD9E544B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1295400"/>
            <a:ext cx="5486400" cy="4556125"/>
            <a:chOff x="0" y="0"/>
            <a:chExt cx="3456" cy="2870"/>
          </a:xfrm>
        </p:grpSpPr>
        <p:pic>
          <p:nvPicPr>
            <p:cNvPr id="9224" name="Picture 5">
              <a:extLst>
                <a:ext uri="{FF2B5EF4-FFF2-40B4-BE49-F238E27FC236}">
                  <a16:creationId xmlns:a16="http://schemas.microsoft.com/office/drawing/2014/main" id="{D87AD9F8-8B72-4153-8FAB-0239F8CBC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3"/>
            <a:stretch>
              <a:fillRect/>
            </a:stretch>
          </p:blipFill>
          <p:spPr bwMode="auto">
            <a:xfrm>
              <a:off x="0" y="192"/>
              <a:ext cx="2736" cy="2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25" name="AutoShape 6">
              <a:extLst>
                <a:ext uri="{FF2B5EF4-FFF2-40B4-BE49-F238E27FC236}">
                  <a16:creationId xmlns:a16="http://schemas.microsoft.com/office/drawing/2014/main" id="{BC68FD49-1F88-4F90-9239-0D8E82BA1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872"/>
              <a:ext cx="912" cy="192"/>
            </a:xfrm>
            <a:prstGeom prst="wedgeRectCallout">
              <a:avLst>
                <a:gd name="adj1" fmla="val -65458"/>
                <a:gd name="adj2" fmla="val 2125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000">
                <a:latin typeface="Tahoma" panose="020B0604030504040204" pitchFamily="34" charset="0"/>
                <a:ea typeface="PMingLiU" panose="02020500000000000000" pitchFamily="18" charset="-120"/>
              </a:endParaRPr>
            </a:p>
          </p:txBody>
        </p:sp>
        <p:graphicFrame>
          <p:nvGraphicFramePr>
            <p:cNvPr id="9226" name="Object 7">
              <a:extLst>
                <a:ext uri="{FF2B5EF4-FFF2-40B4-BE49-F238E27FC236}">
                  <a16:creationId xmlns:a16="http://schemas.microsoft.com/office/drawing/2014/main" id="{7C5140C4-3B54-4B95-BB46-F27CD2C0CA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1872"/>
            <a:ext cx="864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34" r:id="rId5" imgW="735961" imgH="177646" progId="Equation.3">
                    <p:embed/>
                  </p:oleObj>
                </mc:Choice>
                <mc:Fallback>
                  <p:oleObj r:id="rId5" imgW="735961" imgH="17764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872"/>
                          <a:ext cx="864" cy="201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" name="AutoShape 8">
              <a:extLst>
                <a:ext uri="{FF2B5EF4-FFF2-40B4-BE49-F238E27FC236}">
                  <a16:creationId xmlns:a16="http://schemas.microsoft.com/office/drawing/2014/main" id="{32A9442A-A373-48C4-81A2-DFF7E545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0"/>
              <a:ext cx="1104" cy="240"/>
            </a:xfrm>
            <a:prstGeom prst="wedgeRectCallout">
              <a:avLst>
                <a:gd name="adj1" fmla="val -62773"/>
                <a:gd name="adj2" fmla="val 16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000">
                <a:latin typeface="Tahoma" panose="020B0604030504040204" pitchFamily="34" charset="0"/>
                <a:ea typeface="PMingLiU" panose="02020500000000000000" pitchFamily="18" charset="-120"/>
              </a:endParaRPr>
            </a:p>
          </p:txBody>
        </p:sp>
        <p:graphicFrame>
          <p:nvGraphicFramePr>
            <p:cNvPr id="9228" name="Object 9">
              <a:extLst>
                <a:ext uri="{FF2B5EF4-FFF2-40B4-BE49-F238E27FC236}">
                  <a16:creationId xmlns:a16="http://schemas.microsoft.com/office/drawing/2014/main" id="{7EF93642-C770-4D89-BE00-37260642FF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0"/>
            <a:ext cx="100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35" r:id="rId7" imgW="888229" imgH="215713" progId="Equation.3">
                    <p:embed/>
                  </p:oleObj>
                </mc:Choice>
                <mc:Fallback>
                  <p:oleObj r:id="rId7" imgW="888229" imgH="21571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0"/>
                          <a:ext cx="1004" cy="243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9" name="AutoShape 10">
              <a:extLst>
                <a:ext uri="{FF2B5EF4-FFF2-40B4-BE49-F238E27FC236}">
                  <a16:creationId xmlns:a16="http://schemas.microsoft.com/office/drawing/2014/main" id="{C20550FB-4ECE-406B-B858-8113F06AA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152"/>
              <a:ext cx="912" cy="240"/>
            </a:xfrm>
            <a:prstGeom prst="wedgeRectCallout">
              <a:avLst>
                <a:gd name="adj1" fmla="val -77412"/>
                <a:gd name="adj2" fmla="val -157083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000">
                <a:latin typeface="Tahoma" panose="020B0604030504040204" pitchFamily="34" charset="0"/>
                <a:ea typeface="PMingLiU" panose="02020500000000000000" pitchFamily="18" charset="-120"/>
              </a:endParaRPr>
            </a:p>
          </p:txBody>
        </p:sp>
        <p:graphicFrame>
          <p:nvGraphicFramePr>
            <p:cNvPr id="9230" name="Object 11">
              <a:extLst>
                <a:ext uri="{FF2B5EF4-FFF2-40B4-BE49-F238E27FC236}">
                  <a16:creationId xmlns:a16="http://schemas.microsoft.com/office/drawing/2014/main" id="{029CA49C-DB25-4F74-A9AD-5982DB94A4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9" y="1158"/>
            <a:ext cx="517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36" r:id="rId9" imgW="457200" imgH="203200" progId="Equation.3">
                    <p:embed/>
                  </p:oleObj>
                </mc:Choice>
                <mc:Fallback>
                  <p:oleObj r:id="rId9" imgW="457200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9" y="1158"/>
                          <a:ext cx="517" cy="229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1" name="Line 12">
              <a:extLst>
                <a:ext uri="{FF2B5EF4-FFF2-40B4-BE49-F238E27FC236}">
                  <a16:creationId xmlns:a16="http://schemas.microsoft.com/office/drawing/2014/main" id="{7A1280C5-B906-4981-9351-F0B0B0E04B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" y="288"/>
              <a:ext cx="2304" cy="235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223" name="Rectangle 13">
            <a:extLst>
              <a:ext uri="{FF2B5EF4-FFF2-40B4-BE49-F238E27FC236}">
                <a16:creationId xmlns:a16="http://schemas.microsoft.com/office/drawing/2014/main" id="{09C17D86-3D75-46D0-B2BF-D4F52F83E1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066800"/>
            <a:ext cx="32766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线性变换</a:t>
            </a:r>
            <a:r>
              <a:rPr lang="en-US" altLang="zh-CN" sz="1800">
                <a:cs typeface="Arial" panose="020B0604020202020204" pitchFamily="34" charset="0"/>
              </a:rPr>
              <a:t>Linear</a:t>
            </a:r>
          </a:p>
          <a:p>
            <a:pPr lvl="1" eaLnBrk="1" hangingPunct="1"/>
            <a:r>
              <a:rPr lang="en-US" altLang="zh-CN" sz="1600">
                <a:cs typeface="Arial" panose="020B0604020202020204" pitchFamily="34" charset="0"/>
              </a:rPr>
              <a:t>Negative and identity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对数变换</a:t>
            </a:r>
            <a:r>
              <a:rPr lang="en-US" altLang="zh-CN" sz="1800">
                <a:cs typeface="Arial" panose="020B0604020202020204" pitchFamily="34" charset="0"/>
              </a:rPr>
              <a:t>Logarithmic</a:t>
            </a:r>
          </a:p>
          <a:p>
            <a:pPr lvl="1" eaLnBrk="1" hangingPunct="1"/>
            <a:r>
              <a:rPr lang="en-US" altLang="zh-CN" sz="1600">
                <a:cs typeface="Arial" panose="020B0604020202020204" pitchFamily="34" charset="0"/>
              </a:rPr>
              <a:t>Log and inverse log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幂</a:t>
            </a:r>
            <a:r>
              <a:rPr lang="zh-CN" altLang="en-US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律</a:t>
            </a:r>
            <a:r>
              <a:rPr lang="zh-CN" altLang="zh-CN">
                <a:solidFill>
                  <a:srgbClr val="3333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变换</a:t>
            </a:r>
            <a:r>
              <a:rPr lang="en-US" altLang="zh-CN" sz="1800">
                <a:cs typeface="Arial" panose="020B0604020202020204" pitchFamily="34" charset="0"/>
              </a:rPr>
              <a:t>Power-law</a:t>
            </a:r>
          </a:p>
          <a:p>
            <a:pPr lvl="1" eaLnBrk="1" hangingPunct="1"/>
            <a:r>
              <a:rPr lang="en-US" altLang="zh-CN" sz="1600" i="1">
                <a:cs typeface="Arial" panose="020B0604020202020204" pitchFamily="34" charset="0"/>
              </a:rPr>
              <a:t>n</a:t>
            </a:r>
            <a:r>
              <a:rPr lang="en-US" altLang="zh-CN" sz="1600">
                <a:cs typeface="Arial" panose="020B0604020202020204" pitchFamily="34" charset="0"/>
              </a:rPr>
              <a:t>th power and </a:t>
            </a:r>
            <a:r>
              <a:rPr lang="en-US" altLang="zh-CN" sz="1600" i="1">
                <a:cs typeface="Arial" panose="020B0604020202020204" pitchFamily="34" charset="0"/>
              </a:rPr>
              <a:t>n</a:t>
            </a:r>
            <a:r>
              <a:rPr lang="en-US" altLang="zh-CN" sz="1600">
                <a:cs typeface="Arial" panose="020B0604020202020204" pitchFamily="34" charset="0"/>
              </a:rPr>
              <a:t>th root</a:t>
            </a:r>
            <a:endParaRPr lang="zh-CN" altLang="zh-CN" sz="1600">
              <a:cs typeface="Arial" panose="020B0604020202020204" pitchFamily="34" charset="0"/>
            </a:endParaRPr>
          </a:p>
          <a:p>
            <a:pPr eaLnBrk="1" hangingPunct="1"/>
            <a:endParaRPr lang="zh-CN" altLang="zh-CN"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7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>
                <a:cs typeface="Arial" panose="020B0604020202020204" pitchFamily="34" charset="0"/>
              </a:rPr>
              <a:t>图像反转 </a:t>
            </a:r>
            <a:r>
              <a:rPr lang="en-US" altLang="zh-CN" sz="2800">
                <a:cs typeface="Arial" panose="020B0604020202020204" pitchFamily="34" charset="0"/>
              </a:rPr>
              <a:t>Image Negatives</a:t>
            </a:r>
            <a:endParaRPr lang="zh-CN" altLang="zh-CN" sz="2800">
              <a:cs typeface="Arial" panose="020B0604020202020204" pitchFamily="34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93CBDAD-D64D-4F70-ABF9-0CB43FA041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043862" cy="4953000"/>
          </a:xfrm>
        </p:spPr>
        <p:txBody>
          <a:bodyPr/>
          <a:lstStyle/>
          <a:p>
            <a:pPr eaLnBrk="1" hangingPunct="1"/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作用：黑的变白，白的变黑</a:t>
            </a:r>
            <a:endParaRPr lang="zh-CN" altLang="en-US" b="1">
              <a:latin typeface="宋体" panose="02010600030101010101" pitchFamily="2" charset="-122"/>
            </a:endParaRPr>
          </a:p>
        </p:txBody>
      </p:sp>
      <p:graphicFrame>
        <p:nvGraphicFramePr>
          <p:cNvPr id="10247" name="Object 5">
            <a:extLst>
              <a:ext uri="{FF2B5EF4-FFF2-40B4-BE49-F238E27FC236}">
                <a16:creationId xmlns:a16="http://schemas.microsoft.com/office/drawing/2014/main" id="{B4E07F7C-6CD7-45D5-86E3-C4D1F13039D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2536416"/>
              </p:ext>
            </p:extLst>
          </p:nvPr>
        </p:nvGraphicFramePr>
        <p:xfrm>
          <a:off x="1524000" y="1066800"/>
          <a:ext cx="16002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2" r:id="rId4" imgW="735961" imgH="177646" progId="Equation.3">
                  <p:embed/>
                </p:oleObj>
              </mc:Choice>
              <mc:Fallback>
                <p:oleObj r:id="rId4" imgW="735961" imgH="17764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66800"/>
                        <a:ext cx="1600238" cy="457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2E45081-0297-4445-AC17-EC9A4EF51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04" y="2278470"/>
            <a:ext cx="3825020" cy="38174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C0C611-76C5-456A-9D1B-5F1830068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396" y="2278471"/>
            <a:ext cx="3809900" cy="38174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4">
            <a:extLst>
              <a:ext uri="{FF2B5EF4-FFF2-40B4-BE49-F238E27FC236}">
                <a16:creationId xmlns:a16="http://schemas.microsoft.com/office/drawing/2014/main" id="{5E4D54EC-E286-456E-AC13-BF6A76258D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2291" name="灯片编号占位符 6">
            <a:extLst>
              <a:ext uri="{FF2B5EF4-FFF2-40B4-BE49-F238E27FC236}">
                <a16:creationId xmlns:a16="http://schemas.microsoft.com/office/drawing/2014/main" id="{FBC1308C-975C-4133-8AA6-2EF33B6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4CD9487-8A4F-4500-8789-5D1122FD1A6B}" type="slidenum">
              <a:rPr lang="zh-CN" altLang="zh-CN"/>
              <a:pPr algn="r"/>
              <a:t>8</a:t>
            </a:fld>
            <a:endParaRPr lang="zh-CN" altLang="zh-CN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4B85146C-231E-4F56-A461-4602DC3C9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对数变换 </a:t>
            </a:r>
            <a:r>
              <a:rPr lang="en-US" altLang="zh-CN">
                <a:cs typeface="Arial" panose="020B0604020202020204" pitchFamily="34" charset="0"/>
              </a:rPr>
              <a:t>Log Transformations</a:t>
            </a:r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68724AEF-57DE-42A5-87A3-D7C47D6F501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8119954" cy="4953000"/>
          </a:xfrm>
          <a:noFill/>
        </p:spPr>
        <p:txBody>
          <a:bodyPr/>
          <a:lstStyle/>
          <a:p>
            <a:pPr eaLnBrk="1" hangingPunct="1"/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作用：低灰度区扩展，高灰度区压缩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400">
                <a:solidFill>
                  <a:srgbClr val="3333FF"/>
                </a:solidFill>
              </a:rPr>
              <a:t>几何意义</a:t>
            </a:r>
            <a:r>
              <a:rPr lang="zh-CN" altLang="en-US" sz="2400"/>
              <a:t>：将原图中低灰度值的取值范围扩大，从而在变换后的图像中强调了低灰度的细节。</a:t>
            </a:r>
          </a:p>
          <a:p>
            <a:pPr lvl="1" eaLnBrk="1" hangingPunct="1"/>
            <a:endParaRPr lang="zh-CN" altLang="en-US" sz="2400">
              <a:latin typeface="宋体" panose="02010600030101010101" pitchFamily="2" charset="-122"/>
            </a:endParaRPr>
          </a:p>
          <a:p>
            <a:pPr eaLnBrk="1" hangingPunct="1"/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2294" name="Object 4">
            <a:extLst>
              <a:ext uri="{FF2B5EF4-FFF2-40B4-BE49-F238E27FC236}">
                <a16:creationId xmlns:a16="http://schemas.microsoft.com/office/drawing/2014/main" id="{7A771FF6-EC48-4910-85E1-B6EBED205C7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5468055"/>
              </p:ext>
            </p:extLst>
          </p:nvPr>
        </p:nvGraphicFramePr>
        <p:xfrm>
          <a:off x="1524000" y="1063673"/>
          <a:ext cx="2209800" cy="46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1" r:id="rId4" imgW="888229" imgH="215713" progId="Equation.3">
                  <p:embed/>
                </p:oleObj>
              </mc:Choice>
              <mc:Fallback>
                <p:oleObj r:id="rId4" imgW="888229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63673"/>
                        <a:ext cx="2209800" cy="46037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5" name="Picture 5">
            <a:extLst>
              <a:ext uri="{FF2B5EF4-FFF2-40B4-BE49-F238E27FC236}">
                <a16:creationId xmlns:a16="http://schemas.microsoft.com/office/drawing/2014/main" id="{3246C2CA-4D05-4158-9BEF-FA22028C5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16"/>
            <a:ext cx="9144000" cy="346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5">
            <a:extLst>
              <a:ext uri="{FF2B5EF4-FFF2-40B4-BE49-F238E27FC236}">
                <a16:creationId xmlns:a16="http://schemas.microsoft.com/office/drawing/2014/main" id="{A2488F7E-0FDD-472C-BD26-F74326A003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3315" name="灯片编号占位符 7">
            <a:extLst>
              <a:ext uri="{FF2B5EF4-FFF2-40B4-BE49-F238E27FC236}">
                <a16:creationId xmlns:a16="http://schemas.microsoft.com/office/drawing/2014/main" id="{A37BEC88-6006-4A39-AD85-E782203F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193378E-64C0-4F66-B6E7-9FCB7E87EA05}" type="slidenum">
              <a:rPr lang="zh-CN" altLang="zh-CN"/>
              <a:pPr algn="r"/>
              <a:t>9</a:t>
            </a:fld>
            <a:endParaRPr lang="zh-CN" altLang="zh-CN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0446ED24-78D1-442B-B90B-B2231F28C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/>
              <a:t>幂</a:t>
            </a:r>
            <a:r>
              <a:rPr lang="zh-CN" altLang="en-US" sz="2800"/>
              <a:t>律</a:t>
            </a:r>
            <a:r>
              <a:rPr lang="zh-CN" altLang="zh-CN" sz="2800"/>
              <a:t>变换 </a:t>
            </a:r>
            <a:r>
              <a:rPr lang="en-US" altLang="zh-CN">
                <a:cs typeface="Arial" panose="020B0604020202020204" pitchFamily="34" charset="0"/>
              </a:rPr>
              <a:t>Power-Law Transformations</a:t>
            </a:r>
            <a:endParaRPr lang="zh-CN" altLang="zh-CN">
              <a:cs typeface="Arial" panose="020B0604020202020204" pitchFamily="34" charset="0"/>
            </a:endParaRPr>
          </a:p>
        </p:txBody>
      </p:sp>
      <p:pic>
        <p:nvPicPr>
          <p:cNvPr id="13317" name="Picture 3">
            <a:extLst>
              <a:ext uri="{FF2B5EF4-FFF2-40B4-BE49-F238E27FC236}">
                <a16:creationId xmlns:a16="http://schemas.microsoft.com/office/drawing/2014/main" id="{92F3022F-53F5-45CB-B19C-19DC9FEF1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6172200" cy="4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318" name="Object 4">
            <a:extLst>
              <a:ext uri="{FF2B5EF4-FFF2-40B4-BE49-F238E27FC236}">
                <a16:creationId xmlns:a16="http://schemas.microsoft.com/office/drawing/2014/main" id="{EB012101-14AE-488D-A1A0-1D3B6D4D4EE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0" y="990600"/>
          <a:ext cx="13747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2" r:id="rId4" imgW="457200" imgH="203200" progId="Equation.3">
                  <p:embed/>
                </p:oleObj>
              </mc:Choice>
              <mc:Fallback>
                <p:oleObj r:id="rId4" imgW="4572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90600"/>
                        <a:ext cx="1374775" cy="6111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5">
            <a:extLst>
              <a:ext uri="{FF2B5EF4-FFF2-40B4-BE49-F238E27FC236}">
                <a16:creationId xmlns:a16="http://schemas.microsoft.com/office/drawing/2014/main" id="{22606BE5-7A1B-45F1-B8F4-DE419A970E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3980" y="1143000"/>
            <a:ext cx="3200420" cy="4953000"/>
          </a:xfrm>
          <a:noFill/>
        </p:spPr>
        <p:txBody>
          <a:bodyPr/>
          <a:lstStyle/>
          <a:p>
            <a:pPr eaLnBrk="1" hangingPunct="1"/>
            <a:endParaRPr lang="zh-CN" altLang="en-US" b="0">
              <a:latin typeface="宋体" panose="02010600030101010101" pitchFamily="2" charset="-122"/>
            </a:endParaRPr>
          </a:p>
          <a:p>
            <a:pPr eaLnBrk="1" hangingPunct="1"/>
            <a:endParaRPr lang="zh-CN" altLang="en-US" b="0">
              <a:latin typeface="宋体" panose="02010600030101010101" pitchFamily="2" charset="-122"/>
            </a:endParaRPr>
          </a:p>
          <a:p>
            <a:pPr eaLnBrk="1" hangingPunct="1"/>
            <a:endParaRPr lang="zh-CN" altLang="en-US" b="0">
              <a:latin typeface="宋体" panose="02010600030101010101" pitchFamily="2" charset="-122"/>
            </a:endParaRPr>
          </a:p>
          <a:p>
            <a:pPr eaLnBrk="1" hangingPunct="1"/>
            <a:endParaRPr lang="zh-CN" altLang="en-US" b="0">
              <a:latin typeface="宋体" panose="02010600030101010101" pitchFamily="2" charset="-122"/>
            </a:endParaRPr>
          </a:p>
          <a:p>
            <a:pPr eaLnBrk="1" hangingPunct="1"/>
            <a:endParaRPr lang="zh-CN" altLang="en-US" b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0">
                <a:latin typeface="宋体" panose="02010600030101010101" pitchFamily="2" charset="-122"/>
              </a:rPr>
              <a:t>幂律变换中的指数称为</a:t>
            </a:r>
            <a:r>
              <a:rPr lang="zh-CN" altLang="en-US" b="0">
                <a:solidFill>
                  <a:srgbClr val="3333FF"/>
                </a:solidFill>
                <a:latin typeface="宋体" panose="02010600030101010101" pitchFamily="2" charset="-122"/>
              </a:rPr>
              <a:t>伽马</a:t>
            </a:r>
            <a:r>
              <a:rPr lang="zh-CN" altLang="en-US" b="0">
                <a:latin typeface="宋体" panose="02010600030101010101" pitchFamily="2" charset="-122"/>
              </a:rPr>
              <a:t>：</a:t>
            </a:r>
            <a:endParaRPr lang="en-US" altLang="zh-CN" b="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b="0">
                <a:latin typeface="宋体" panose="02010600030101010101" pitchFamily="2" charset="-122"/>
              </a:rPr>
              <a:t>γ &lt; 1 ,</a:t>
            </a:r>
            <a:r>
              <a:rPr lang="zh-CN" altLang="en-US" b="0">
                <a:latin typeface="宋体" panose="02010600030101010101" pitchFamily="2" charset="-122"/>
              </a:rPr>
              <a:t>提高灰度级，使图像变亮；</a:t>
            </a:r>
            <a:endParaRPr lang="en-US" altLang="zh-CN" b="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b="0">
                <a:latin typeface="宋体" panose="02010600030101010101" pitchFamily="2" charset="-122"/>
              </a:rPr>
              <a:t>γ = 1 ,</a:t>
            </a:r>
            <a:r>
              <a:rPr lang="zh-CN" altLang="en-US" b="0">
                <a:latin typeface="宋体" panose="02010600030101010101" pitchFamily="2" charset="-122"/>
              </a:rPr>
              <a:t>恒等变换；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b="0">
                <a:latin typeface="宋体" panose="02010600030101010101" pitchFamily="2" charset="-122"/>
              </a:rPr>
              <a:t>γ &gt; 1 ,</a:t>
            </a:r>
            <a:r>
              <a:rPr lang="zh-CN" altLang="en-US" b="0">
                <a:latin typeface="宋体" panose="02010600030101010101" pitchFamily="2" charset="-122"/>
              </a:rPr>
              <a:t>降低灰度级，使图像变暗。</a:t>
            </a:r>
          </a:p>
          <a:p>
            <a:pPr eaLnBrk="1" hangingPunct="1"/>
            <a:endParaRPr lang="zh-CN" altLang="en-US" sz="1800" b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1136</TotalTime>
  <Pages>0</Pages>
  <Words>3598</Words>
  <Characters>0</Characters>
  <Application>Microsoft Office PowerPoint</Application>
  <DocSecurity>0</DocSecurity>
  <PresentationFormat>全屏显示(4:3)</PresentationFormat>
  <Lines>0</Lines>
  <Paragraphs>737</Paragraphs>
  <Slides>59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59</vt:i4>
      </vt:variant>
    </vt:vector>
  </HeadingPairs>
  <TitlesOfParts>
    <vt:vector size="75" baseType="lpstr">
      <vt:lpstr>Arial Unicode MS</vt:lpstr>
      <vt:lpstr>PMingLiU</vt:lpstr>
      <vt:lpstr>华文新魏</vt:lpstr>
      <vt:lpstr>宋体</vt:lpstr>
      <vt:lpstr>Arial</vt:lpstr>
      <vt:lpstr>Cambria Math</vt:lpstr>
      <vt:lpstr>Symbol</vt:lpstr>
      <vt:lpstr>Tahoma</vt:lpstr>
      <vt:lpstr>Times New Roman</vt:lpstr>
      <vt:lpstr>Verdana</vt:lpstr>
      <vt:lpstr>Wingdings</vt:lpstr>
      <vt:lpstr>Profile</vt:lpstr>
      <vt:lpstr>Equation.3</vt:lpstr>
      <vt:lpstr>Photoshop.Image.5</vt:lpstr>
      <vt:lpstr>Photoshop.Image.6</vt:lpstr>
      <vt:lpstr>Bitmap Image</vt:lpstr>
      <vt:lpstr>2 灰度变换与空间滤波 Intensity Transformationand Spatial Fitering</vt:lpstr>
      <vt:lpstr>2.0 图像增强方法概述</vt:lpstr>
      <vt:lpstr>空间域图像增强的两类方法</vt:lpstr>
      <vt:lpstr>点处理 Point processing</vt:lpstr>
      <vt:lpstr>2.1 灰度变换函数</vt:lpstr>
      <vt:lpstr>Three Types of Gray-Level Transformation Functions</vt:lpstr>
      <vt:lpstr>图像反转 Image Negatives</vt:lpstr>
      <vt:lpstr>对数变换 Log Transformations</vt:lpstr>
      <vt:lpstr>幂律变换 Power-Law Transformations</vt:lpstr>
      <vt:lpstr>幂律变换－伽马校正 Gamma Correction</vt:lpstr>
      <vt:lpstr>幂律变换－对比度操作</vt:lpstr>
      <vt:lpstr>幂律变换－对比度操作</vt:lpstr>
      <vt:lpstr>分段线性变换</vt:lpstr>
      <vt:lpstr>分段线性变换</vt:lpstr>
      <vt:lpstr>分段线性变换</vt:lpstr>
      <vt:lpstr>PowerPoint 演示文稿</vt:lpstr>
      <vt:lpstr>2.2 直方图处理</vt:lpstr>
      <vt:lpstr>直方图定义</vt:lpstr>
      <vt:lpstr>PowerPoint 演示文稿</vt:lpstr>
      <vt:lpstr>PowerPoint 演示文稿</vt:lpstr>
      <vt:lpstr>直方图的作用</vt:lpstr>
      <vt:lpstr>PowerPoint 演示文稿</vt:lpstr>
      <vt:lpstr>直方图均衡</vt:lpstr>
      <vt:lpstr>PowerPoint 演示文稿</vt:lpstr>
      <vt:lpstr>PowerPoint 演示文稿</vt:lpstr>
      <vt:lpstr>PowerPoint 演示文稿</vt:lpstr>
      <vt:lpstr>PowerPoint 演示文稿</vt:lpstr>
      <vt:lpstr>Summary: Steps of Histogram Equalization</vt:lpstr>
      <vt:lpstr>Example of Histogram Equalization</vt:lpstr>
      <vt:lpstr>Example of Histogram Equalization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直方图局部处理</vt:lpstr>
      <vt:lpstr>直方图统计</vt:lpstr>
      <vt:lpstr>直方图统计</vt:lpstr>
      <vt:lpstr>直方图统计</vt:lpstr>
      <vt:lpstr>直方图统计</vt:lpstr>
      <vt:lpstr>PowerPoint 演示文稿</vt:lpstr>
      <vt:lpstr>算术/逻辑运算 Arithmetic/Logic Operations</vt:lpstr>
      <vt:lpstr>代数运算——减法</vt:lpstr>
      <vt:lpstr>代数运算——减法</vt:lpstr>
      <vt:lpstr>代数运算——加法</vt:lpstr>
      <vt:lpstr>去除叠加性噪声</vt:lpstr>
      <vt:lpstr>PowerPoint 演示文稿</vt:lpstr>
      <vt:lpstr>生成图像叠加效果</vt:lpstr>
      <vt:lpstr>代数运算——乘法</vt:lpstr>
      <vt:lpstr>代数运算——非</vt:lpstr>
      <vt:lpstr>代数运算——与</vt:lpstr>
      <vt:lpstr>代数运算——或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ad</cp:lastModifiedBy>
  <cp:revision>1629</cp:revision>
  <cp:lastPrinted>1601-01-01T00:00:00Z</cp:lastPrinted>
  <dcterms:created xsi:type="dcterms:W3CDTF">1601-01-01T00:00:00Z</dcterms:created>
  <dcterms:modified xsi:type="dcterms:W3CDTF">2022-09-21T14:02:35Z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2052-6.4.0.1930</vt:lpwstr>
  </property>
</Properties>
</file>